
<file path=[Content_Types].xml><?xml version="1.0" encoding="utf-8"?>
<Types xmlns="http://schemas.openxmlformats.org/package/2006/content-types">
  <Default Extension="bin" ContentType="image/unknown"/>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4">
  <p:sldMasterIdLst>
    <p:sldMasterId id="2147483648" r:id="rId4"/>
    <p:sldMasterId id="2147483661" r:id="rId5"/>
  </p:sldMasterIdLst>
  <p:notesMasterIdLst>
    <p:notesMasterId r:id="rId32"/>
  </p:notesMasterIdLst>
  <p:handoutMasterIdLst>
    <p:handoutMasterId r:id="rId33"/>
  </p:handoutMasterIdLst>
  <p:sldIdLst>
    <p:sldId id="277" r:id="rId6"/>
    <p:sldId id="256" r:id="rId7"/>
    <p:sldId id="258" r:id="rId8"/>
    <p:sldId id="303" r:id="rId9"/>
    <p:sldId id="291" r:id="rId10"/>
    <p:sldId id="315" r:id="rId11"/>
    <p:sldId id="322" r:id="rId12"/>
    <p:sldId id="386" r:id="rId13"/>
    <p:sldId id="294" r:id="rId14"/>
    <p:sldId id="369" r:id="rId15"/>
    <p:sldId id="307" r:id="rId16"/>
    <p:sldId id="298" r:id="rId17"/>
    <p:sldId id="404" r:id="rId18"/>
    <p:sldId id="565" r:id="rId19"/>
    <p:sldId id="570" r:id="rId20"/>
    <p:sldId id="312" r:id="rId21"/>
    <p:sldId id="430" r:id="rId22"/>
    <p:sldId id="395" r:id="rId23"/>
    <p:sldId id="566" r:id="rId24"/>
    <p:sldId id="567" r:id="rId25"/>
    <p:sldId id="397" r:id="rId26"/>
    <p:sldId id="437" r:id="rId27"/>
    <p:sldId id="416" r:id="rId28"/>
    <p:sldId id="429" r:id="rId29"/>
    <p:sldId id="428" r:id="rId30"/>
    <p:sldId id="278" r:id="rId31"/>
  </p:sldIdLst>
  <p:sldSz cx="12192000" cy="6858000"/>
  <p:notesSz cx="6797675" cy="9926638"/>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1">
          <p15:clr>
            <a:srgbClr val="A4A3A4"/>
          </p15:clr>
        </p15:guide>
        <p15:guide id="2" pos="38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6B5A"/>
    <a:srgbClr val="F76D5A"/>
    <a:srgbClr val="4DA8F5"/>
    <a:srgbClr val="ECF5E7"/>
    <a:srgbClr val="0667CF"/>
    <a:srgbClr val="F7D144"/>
    <a:srgbClr val="F76B56"/>
    <a:srgbClr val="F9F9F9"/>
    <a:srgbClr val="B2B2B2"/>
    <a:srgbClr val="202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A99167-D6A0-43D2-91D2-5C24C754F8D7}" v="3" dt="2024-10-09T12:02:31.449"/>
  </p1510:revLst>
</p1510:revInfo>
</file>

<file path=ppt/tableStyles.xml><?xml version="1.0" encoding="utf-8"?>
<a:tblStyleLst xmlns:a="http://schemas.openxmlformats.org/drawingml/2006/main" def="{5C22544A-7EE6-4342-B048-85BDC9FD1C3A}">
  <a:tblStyle styleId="{125E5076-3810-47DD-B79F-674D7AD40C01}" styleName="æ·±è²æ ·å¼ 1 - å¼ºè°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ä¸­åº¦æ ·å¼ 2 - å¼ºè°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showGuides="1">
      <p:cViewPr varScale="1">
        <p:scale>
          <a:sx n="56" d="100"/>
          <a:sy n="56" d="100"/>
        </p:scale>
        <p:origin x="1000" y="44"/>
      </p:cViewPr>
      <p:guideLst>
        <p:guide orient="horz" pos="2211"/>
        <p:guide pos="3842"/>
      </p:guideLst>
    </p:cSldViewPr>
  </p:slideViewPr>
  <p:notesTextViewPr>
    <p:cViewPr>
      <p:scale>
        <a:sx n="3" d="2"/>
        <a:sy n="3" d="2"/>
      </p:scale>
      <p:origin x="0" y="0"/>
    </p:cViewPr>
  </p:notesTextViewPr>
  <p:sorterViewPr>
    <p:cViewPr>
      <p:scale>
        <a:sx n="100" d="100"/>
        <a:sy n="100" d="100"/>
      </p:scale>
      <p:origin x="0" y="-544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na Lena Kambanou" userId="86eea37e-4f07-4b74-8748-98f36efc58a4" providerId="ADAL" clId="{06A99167-D6A0-43D2-91D2-5C24C754F8D7}"/>
    <pc:docChg chg="undo custSel addSld delSld modSld sldOrd">
      <pc:chgData name="Marianna Lena Kambanou" userId="86eea37e-4f07-4b74-8748-98f36efc58a4" providerId="ADAL" clId="{06A99167-D6A0-43D2-91D2-5C24C754F8D7}" dt="2024-10-09T12:04:22.491" v="24" actId="47"/>
      <pc:docMkLst>
        <pc:docMk/>
      </pc:docMkLst>
      <pc:sldChg chg="add del ord">
        <pc:chgData name="Marianna Lena Kambanou" userId="86eea37e-4f07-4b74-8748-98f36efc58a4" providerId="ADAL" clId="{06A99167-D6A0-43D2-91D2-5C24C754F8D7}" dt="2024-10-09T12:04:22.491" v="24" actId="47"/>
        <pc:sldMkLst>
          <pc:docMk/>
          <pc:sldMk cId="0" sldId="269"/>
        </pc:sldMkLst>
      </pc:sldChg>
      <pc:sldChg chg="add del ord setBg">
        <pc:chgData name="Marianna Lena Kambanou" userId="86eea37e-4f07-4b74-8748-98f36efc58a4" providerId="ADAL" clId="{06A99167-D6A0-43D2-91D2-5C24C754F8D7}" dt="2024-10-09T12:02:43.119" v="4"/>
        <pc:sldMkLst>
          <pc:docMk/>
          <pc:sldMk cId="0" sldId="277"/>
        </pc:sldMkLst>
      </pc:sldChg>
      <pc:sldChg chg="add del ord">
        <pc:chgData name="Marianna Lena Kambanou" userId="86eea37e-4f07-4b74-8748-98f36efc58a4" providerId="ADAL" clId="{06A99167-D6A0-43D2-91D2-5C24C754F8D7}" dt="2024-10-09T12:04:09.072" v="14" actId="47"/>
        <pc:sldMkLst>
          <pc:docMk/>
          <pc:sldMk cId="2961105916" sldId="278"/>
        </pc:sldMkLst>
      </pc:sldChg>
      <pc:sldChg chg="add del ord">
        <pc:chgData name="Marianna Lena Kambanou" userId="86eea37e-4f07-4b74-8748-98f36efc58a4" providerId="ADAL" clId="{06A99167-D6A0-43D2-91D2-5C24C754F8D7}" dt="2024-10-09T12:04:18.681" v="22" actId="47"/>
        <pc:sldMkLst>
          <pc:docMk/>
          <pc:sldMk cId="2306316049" sldId="407"/>
        </pc:sldMkLst>
      </pc:sldChg>
      <pc:sldChg chg="add del ord">
        <pc:chgData name="Marianna Lena Kambanou" userId="86eea37e-4f07-4b74-8748-98f36efc58a4" providerId="ADAL" clId="{06A99167-D6A0-43D2-91D2-5C24C754F8D7}" dt="2024-10-09T12:04:17.957" v="21" actId="47"/>
        <pc:sldMkLst>
          <pc:docMk/>
          <pc:sldMk cId="1395522634" sldId="418"/>
        </pc:sldMkLst>
      </pc:sldChg>
      <pc:sldChg chg="add del ord">
        <pc:chgData name="Marianna Lena Kambanou" userId="86eea37e-4f07-4b74-8748-98f36efc58a4" providerId="ADAL" clId="{06A99167-D6A0-43D2-91D2-5C24C754F8D7}" dt="2024-10-09T12:04:16.501" v="19" actId="47"/>
        <pc:sldMkLst>
          <pc:docMk/>
          <pc:sldMk cId="2744507350" sldId="487"/>
        </pc:sldMkLst>
      </pc:sldChg>
      <pc:sldChg chg="add del ord">
        <pc:chgData name="Marianna Lena Kambanou" userId="86eea37e-4f07-4b74-8748-98f36efc58a4" providerId="ADAL" clId="{06A99167-D6A0-43D2-91D2-5C24C754F8D7}" dt="2024-10-09T12:04:15.794" v="18" actId="47"/>
        <pc:sldMkLst>
          <pc:docMk/>
          <pc:sldMk cId="3054360018" sldId="488"/>
        </pc:sldMkLst>
      </pc:sldChg>
      <pc:sldChg chg="add del ord">
        <pc:chgData name="Marianna Lena Kambanou" userId="86eea37e-4f07-4b74-8748-98f36efc58a4" providerId="ADAL" clId="{06A99167-D6A0-43D2-91D2-5C24C754F8D7}" dt="2024-10-09T12:04:15.103" v="17" actId="47"/>
        <pc:sldMkLst>
          <pc:docMk/>
          <pc:sldMk cId="2417822994" sldId="489"/>
        </pc:sldMkLst>
      </pc:sldChg>
      <pc:sldChg chg="add del ord">
        <pc:chgData name="Marianna Lena Kambanou" userId="86eea37e-4f07-4b74-8748-98f36efc58a4" providerId="ADAL" clId="{06A99167-D6A0-43D2-91D2-5C24C754F8D7}" dt="2024-10-09T12:04:14.421" v="16" actId="47"/>
        <pc:sldMkLst>
          <pc:docMk/>
          <pc:sldMk cId="3733259843" sldId="490"/>
        </pc:sldMkLst>
      </pc:sldChg>
      <pc:sldChg chg="add del ord">
        <pc:chgData name="Marianna Lena Kambanou" userId="86eea37e-4f07-4b74-8748-98f36efc58a4" providerId="ADAL" clId="{06A99167-D6A0-43D2-91D2-5C24C754F8D7}" dt="2024-10-09T12:04:11.968" v="15" actId="47"/>
        <pc:sldMkLst>
          <pc:docMk/>
          <pc:sldMk cId="2440842946" sldId="492"/>
        </pc:sldMkLst>
      </pc:sldChg>
      <pc:sldChg chg="add del ord">
        <pc:chgData name="Marianna Lena Kambanou" userId="86eea37e-4f07-4b74-8748-98f36efc58a4" providerId="ADAL" clId="{06A99167-D6A0-43D2-91D2-5C24C754F8D7}" dt="2024-10-09T12:04:17.281" v="20" actId="47"/>
        <pc:sldMkLst>
          <pc:docMk/>
          <pc:sldMk cId="542330353" sldId="493"/>
        </pc:sldMkLst>
      </pc:sldChg>
      <pc:sldChg chg="add del ord">
        <pc:chgData name="Marianna Lena Kambanou" userId="86eea37e-4f07-4b74-8748-98f36efc58a4" providerId="ADAL" clId="{06A99167-D6A0-43D2-91D2-5C24C754F8D7}" dt="2024-10-09T12:04:19.457" v="23" actId="47"/>
        <pc:sldMkLst>
          <pc:docMk/>
          <pc:sldMk cId="1425698278" sldId="57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AK194644\Desktop\Coralis%20frequenci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K194644\Desktop\Coralis%20frequenci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de-AT" dirty="0" err="1"/>
              <a:t>Frequency</a:t>
            </a:r>
            <a:r>
              <a:rPr lang="de-AT" dirty="0"/>
              <a:t> </a:t>
            </a:r>
            <a:r>
              <a:rPr lang="de-AT" dirty="0" err="1"/>
              <a:t>of</a:t>
            </a:r>
            <a:r>
              <a:rPr lang="de-AT" dirty="0"/>
              <a:t> </a:t>
            </a:r>
            <a:r>
              <a:rPr lang="de-AT" dirty="0" err="1"/>
              <a:t>field</a:t>
            </a:r>
            <a:r>
              <a:rPr lang="de-AT" baseline="0" dirty="0"/>
              <a:t> </a:t>
            </a:r>
            <a:endParaRPr lang="de-AT" dirty="0"/>
          </a:p>
        </c:rich>
      </c:tx>
      <c:layout>
        <c:manualLayout>
          <c:xMode val="edge"/>
          <c:yMode val="edge"/>
          <c:x val="0.32589460244297719"/>
          <c:y val="3.3825820109672007E-2"/>
        </c:manualLayout>
      </c:layout>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sv-SE"/>
        </a:p>
      </c:txPr>
    </c:title>
    <c:autoTitleDeleted val="0"/>
    <c:plotArea>
      <c:layout/>
      <c:barChart>
        <c:barDir val="bar"/>
        <c:grouping val="clustered"/>
        <c:varyColors val="0"/>
        <c:ser>
          <c:idx val="0"/>
          <c:order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cat>
            <c:strRef>
              <c:f>Basauri!$E$1:$E$11</c:f>
              <c:strCache>
                <c:ptCount val="11"/>
                <c:pt idx="0">
                  <c:v>Problems and challanges</c:v>
                </c:pt>
                <c:pt idx="1">
                  <c:v>Chances and opportunities</c:v>
                </c:pt>
                <c:pt idx="2">
                  <c:v>Involvement</c:v>
                </c:pt>
                <c:pt idx="3">
                  <c:v>Stakeholder engagement </c:v>
                </c:pt>
                <c:pt idx="5">
                  <c:v>Communication and cooperation</c:v>
                </c:pt>
                <c:pt idx="6">
                  <c:v>Acceptance</c:v>
                </c:pt>
                <c:pt idx="7">
                  <c:v>Environment</c:v>
                </c:pt>
                <c:pt idx="8">
                  <c:v>Politics</c:v>
                </c:pt>
                <c:pt idx="9">
                  <c:v>Economy</c:v>
                </c:pt>
                <c:pt idx="10">
                  <c:v>Technical</c:v>
                </c:pt>
              </c:strCache>
            </c:strRef>
          </c:cat>
          <c:val>
            <c:numRef>
              <c:f>Basauri!$F$1:$F$11</c:f>
              <c:numCache>
                <c:formatCode>0%</c:formatCode>
                <c:ptCount val="11"/>
                <c:pt idx="0">
                  <c:v>0.25</c:v>
                </c:pt>
                <c:pt idx="1">
                  <c:v>0.20689655172413793</c:v>
                </c:pt>
                <c:pt idx="2">
                  <c:v>0.17241379310344829</c:v>
                </c:pt>
                <c:pt idx="3">
                  <c:v>0.15517241379310345</c:v>
                </c:pt>
                <c:pt idx="5">
                  <c:v>7.7586206896551727E-2</c:v>
                </c:pt>
                <c:pt idx="6">
                  <c:v>5.1724137931034482E-2</c:v>
                </c:pt>
                <c:pt idx="7">
                  <c:v>2.5862068965517241E-2</c:v>
                </c:pt>
                <c:pt idx="8">
                  <c:v>2.5862068965517241E-2</c:v>
                </c:pt>
                <c:pt idx="9">
                  <c:v>1.7241379310344827E-2</c:v>
                </c:pt>
                <c:pt idx="10">
                  <c:v>1.7241379310344827E-2</c:v>
                </c:pt>
              </c:numCache>
            </c:numRef>
          </c:val>
          <c:extLst>
            <c:ext xmlns:c16="http://schemas.microsoft.com/office/drawing/2014/chart" uri="{C3380CC4-5D6E-409C-BE32-E72D297353CC}">
              <c16:uniqueId val="{00000000-B098-4ED9-A4B0-B86CF259ED95}"/>
            </c:ext>
          </c:extLst>
        </c:ser>
        <c:dLbls>
          <c:showLegendKey val="0"/>
          <c:showVal val="0"/>
          <c:showCatName val="0"/>
          <c:showSerName val="0"/>
          <c:showPercent val="0"/>
          <c:showBubbleSize val="0"/>
        </c:dLbls>
        <c:gapWidth val="100"/>
        <c:axId val="1982456320"/>
        <c:axId val="1982455840"/>
      </c:barChart>
      <c:catAx>
        <c:axId val="19824563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sv-SE"/>
          </a:p>
        </c:txPr>
        <c:crossAx val="1982455840"/>
        <c:crosses val="autoZero"/>
        <c:auto val="1"/>
        <c:lblAlgn val="ctr"/>
        <c:lblOffset val="100"/>
        <c:noMultiLvlLbl val="0"/>
      </c:catAx>
      <c:valAx>
        <c:axId val="19824558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sv-SE"/>
          </a:p>
        </c:txPr>
        <c:crossAx val="19824563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de-AT" dirty="0" err="1"/>
              <a:t>Frequency</a:t>
            </a:r>
            <a:r>
              <a:rPr lang="de-AT" dirty="0"/>
              <a:t> </a:t>
            </a:r>
            <a:r>
              <a:rPr lang="de-AT" dirty="0" err="1"/>
              <a:t>of</a:t>
            </a:r>
            <a:r>
              <a:rPr lang="de-AT" dirty="0"/>
              <a:t> </a:t>
            </a:r>
            <a:r>
              <a:rPr lang="de-AT" dirty="0" err="1"/>
              <a:t>fields</a:t>
            </a:r>
            <a:endParaRPr lang="de-AT" dirty="0"/>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sv-SE"/>
        </a:p>
      </c:txPr>
    </c:title>
    <c:autoTitleDeleted val="0"/>
    <c:plotArea>
      <c:layout>
        <c:manualLayout>
          <c:layoutTarget val="inner"/>
          <c:xMode val="edge"/>
          <c:yMode val="edge"/>
          <c:x val="0.39946041119860015"/>
          <c:y val="0.1763888888888889"/>
          <c:w val="0.54497025371828522"/>
          <c:h val="0.73111111111111116"/>
        </c:manualLayout>
      </c:layout>
      <c:barChart>
        <c:barDir val="bar"/>
        <c:grouping val="clustered"/>
        <c:varyColors val="0"/>
        <c:ser>
          <c:idx val="0"/>
          <c:order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cat>
            <c:strRef>
              <c:f>Izmit!$I$3:$I$12</c:f>
              <c:strCache>
                <c:ptCount val="10"/>
                <c:pt idx="0">
                  <c:v>Chances and opportunities</c:v>
                </c:pt>
                <c:pt idx="1">
                  <c:v>Problems and challanges</c:v>
                </c:pt>
                <c:pt idx="2">
                  <c:v>Communication and cooperation</c:v>
                </c:pt>
                <c:pt idx="3">
                  <c:v>Stakeholder engagement </c:v>
                </c:pt>
                <c:pt idx="5">
                  <c:v>Acceptance</c:v>
                </c:pt>
                <c:pt idx="6">
                  <c:v>Economy</c:v>
                </c:pt>
                <c:pt idx="7">
                  <c:v>Outlook for future</c:v>
                </c:pt>
                <c:pt idx="8">
                  <c:v>Environment</c:v>
                </c:pt>
                <c:pt idx="9">
                  <c:v>Politics</c:v>
                </c:pt>
              </c:strCache>
            </c:strRef>
          </c:cat>
          <c:val>
            <c:numRef>
              <c:f>Izmit!$J$3:$J$12</c:f>
              <c:numCache>
                <c:formatCode>0%</c:formatCode>
                <c:ptCount val="10"/>
                <c:pt idx="0">
                  <c:v>0.22857142857142856</c:v>
                </c:pt>
                <c:pt idx="1">
                  <c:v>0.20952380952380953</c:v>
                </c:pt>
                <c:pt idx="2">
                  <c:v>0.17142857142857143</c:v>
                </c:pt>
                <c:pt idx="3">
                  <c:v>0.15238095238095239</c:v>
                </c:pt>
                <c:pt idx="5">
                  <c:v>5.7142857142857141E-2</c:v>
                </c:pt>
                <c:pt idx="6">
                  <c:v>5.7142857142857141E-2</c:v>
                </c:pt>
                <c:pt idx="7">
                  <c:v>4.7619047619047616E-2</c:v>
                </c:pt>
                <c:pt idx="8">
                  <c:v>4.7619047619047616E-2</c:v>
                </c:pt>
                <c:pt idx="9">
                  <c:v>2.8571428571428571E-2</c:v>
                </c:pt>
              </c:numCache>
            </c:numRef>
          </c:val>
          <c:extLst>
            <c:ext xmlns:c16="http://schemas.microsoft.com/office/drawing/2014/chart" uri="{C3380CC4-5D6E-409C-BE32-E72D297353CC}">
              <c16:uniqueId val="{00000000-3731-4D55-82C0-F2C15FE05F7C}"/>
            </c:ext>
          </c:extLst>
        </c:ser>
        <c:dLbls>
          <c:showLegendKey val="0"/>
          <c:showVal val="0"/>
          <c:showCatName val="0"/>
          <c:showSerName val="0"/>
          <c:showPercent val="0"/>
          <c:showBubbleSize val="0"/>
        </c:dLbls>
        <c:gapWidth val="100"/>
        <c:axId val="485786351"/>
        <c:axId val="485786831"/>
      </c:barChart>
      <c:catAx>
        <c:axId val="48578635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sv-SE"/>
          </a:p>
        </c:txPr>
        <c:crossAx val="485786831"/>
        <c:crosses val="autoZero"/>
        <c:auto val="1"/>
        <c:lblAlgn val="ctr"/>
        <c:lblOffset val="100"/>
        <c:noMultiLvlLbl val="0"/>
      </c:catAx>
      <c:valAx>
        <c:axId val="48578683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sv-SE"/>
          </a:p>
        </c:txPr>
        <c:crossAx val="48578635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9">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9">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528" cy="498040"/>
          </a:xfrm>
          <a:prstGeom prst="rect">
            <a:avLst/>
          </a:prstGeom>
        </p:spPr>
        <p:txBody>
          <a:bodyPr vert="horz" lIns="88194" tIns="44097" rIns="88194" bIns="44097" rtlCol="0"/>
          <a:lstStyle>
            <a:lvl1pPr algn="l">
              <a:defRPr sz="1200"/>
            </a:lvl1pPr>
          </a:lstStyle>
          <a:p>
            <a:endParaRPr lang="zh-CN" altLang="en-US"/>
          </a:p>
        </p:txBody>
      </p:sp>
      <p:sp>
        <p:nvSpPr>
          <p:cNvPr id="3" name="日期占位符 2"/>
          <p:cNvSpPr>
            <a:spLocks noGrp="1"/>
          </p:cNvSpPr>
          <p:nvPr>
            <p:ph type="dt" sz="quarter" idx="1"/>
          </p:nvPr>
        </p:nvSpPr>
        <p:spPr>
          <a:xfrm>
            <a:off x="3850271" y="0"/>
            <a:ext cx="2945528" cy="498040"/>
          </a:xfrm>
          <a:prstGeom prst="rect">
            <a:avLst/>
          </a:prstGeom>
        </p:spPr>
        <p:txBody>
          <a:bodyPr vert="horz" lIns="88194" tIns="44097" rIns="88194" bIns="44097" rtlCol="0"/>
          <a:lstStyle>
            <a:lvl1pPr algn="r">
              <a:defRPr sz="1200"/>
            </a:lvl1pPr>
          </a:lstStyle>
          <a:p>
            <a:fld id="{0F9B84EA-7D68-4D60-9CB1-D50884785D1C}" type="datetimeFigureOut">
              <a:rPr lang="zh-CN" altLang="en-US" smtClean="0"/>
              <a:t>2024/10/9</a:t>
            </a:fld>
            <a:endParaRPr lang="zh-CN" altLang="en-US"/>
          </a:p>
        </p:txBody>
      </p:sp>
      <p:sp>
        <p:nvSpPr>
          <p:cNvPr id="4" name="页脚占位符 3"/>
          <p:cNvSpPr>
            <a:spLocks noGrp="1"/>
          </p:cNvSpPr>
          <p:nvPr>
            <p:ph type="ftr" sz="quarter" idx="2"/>
          </p:nvPr>
        </p:nvSpPr>
        <p:spPr>
          <a:xfrm>
            <a:off x="0" y="9428291"/>
            <a:ext cx="2945528" cy="498039"/>
          </a:xfrm>
          <a:prstGeom prst="rect">
            <a:avLst/>
          </a:prstGeom>
        </p:spPr>
        <p:txBody>
          <a:bodyPr vert="horz" lIns="88194" tIns="44097" rIns="88194" bIns="44097"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271" y="9428291"/>
            <a:ext cx="2945528" cy="498039"/>
          </a:xfrm>
          <a:prstGeom prst="rect">
            <a:avLst/>
          </a:prstGeom>
        </p:spPr>
        <p:txBody>
          <a:bodyPr vert="horz" lIns="88194" tIns="44097" rIns="88194" bIns="44097"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1"/>
            <a:ext cx="2945406" cy="497333"/>
          </a:xfrm>
          <a:prstGeom prst="rect">
            <a:avLst/>
          </a:prstGeom>
        </p:spPr>
        <p:txBody>
          <a:bodyPr vert="horz" lIns="88194" tIns="44097" rIns="88194" bIns="44097" rtlCol="0"/>
          <a:lstStyle>
            <a:lvl1pPr algn="l">
              <a:defRPr sz="1200"/>
            </a:lvl1pPr>
          </a:lstStyle>
          <a:p>
            <a:endParaRPr lang="zh-CN" altLang="en-US"/>
          </a:p>
        </p:txBody>
      </p:sp>
      <p:sp>
        <p:nvSpPr>
          <p:cNvPr id="3" name="日期占位符 2"/>
          <p:cNvSpPr>
            <a:spLocks noGrp="1"/>
          </p:cNvSpPr>
          <p:nvPr>
            <p:ph type="dt" idx="1"/>
          </p:nvPr>
        </p:nvSpPr>
        <p:spPr>
          <a:xfrm>
            <a:off x="3850750" y="1"/>
            <a:ext cx="2945405" cy="497333"/>
          </a:xfrm>
          <a:prstGeom prst="rect">
            <a:avLst/>
          </a:prstGeom>
        </p:spPr>
        <p:txBody>
          <a:bodyPr vert="horz" lIns="88194" tIns="44097" rIns="88194" bIns="44097" rtlCol="0"/>
          <a:lstStyle>
            <a:lvl1pPr algn="r">
              <a:defRPr sz="1200"/>
            </a:lvl1pPr>
          </a:lstStyle>
          <a:p>
            <a:fld id="{D6C8D182-E4C8-4120-9249-FC9774456FFA}" type="datetimeFigureOut">
              <a:rPr lang="zh-CN" altLang="en-US" smtClean="0"/>
              <a:t>2024/10/9</a:t>
            </a:fld>
            <a:endParaRPr lang="zh-CN" altLang="en-US"/>
          </a:p>
        </p:txBody>
      </p:sp>
      <p:sp>
        <p:nvSpPr>
          <p:cNvPr id="4" name="幻灯片图像占位符 3"/>
          <p:cNvSpPr>
            <a:spLocks noGrp="1" noRot="1" noChangeAspect="1"/>
          </p:cNvSpPr>
          <p:nvPr>
            <p:ph type="sldImg" idx="2"/>
          </p:nvPr>
        </p:nvSpPr>
        <p:spPr>
          <a:xfrm>
            <a:off x="422275" y="1241425"/>
            <a:ext cx="5954713" cy="3349625"/>
          </a:xfrm>
          <a:prstGeom prst="rect">
            <a:avLst/>
          </a:prstGeom>
          <a:noFill/>
          <a:ln w="12700">
            <a:solidFill>
              <a:prstClr val="black"/>
            </a:solidFill>
          </a:ln>
        </p:spPr>
        <p:txBody>
          <a:bodyPr vert="horz" lIns="88194" tIns="44097" rIns="88194" bIns="44097" rtlCol="0" anchor="ctr"/>
          <a:lstStyle/>
          <a:p>
            <a:endParaRPr lang="zh-CN" altLang="en-US"/>
          </a:p>
        </p:txBody>
      </p:sp>
      <p:sp>
        <p:nvSpPr>
          <p:cNvPr id="5" name="备注占位符 4"/>
          <p:cNvSpPr>
            <a:spLocks noGrp="1"/>
          </p:cNvSpPr>
          <p:nvPr>
            <p:ph type="body" sz="quarter" idx="3"/>
          </p:nvPr>
        </p:nvSpPr>
        <p:spPr>
          <a:xfrm>
            <a:off x="680527" y="4777782"/>
            <a:ext cx="5438140" cy="3907834"/>
          </a:xfrm>
          <a:prstGeom prst="rect">
            <a:avLst/>
          </a:prstGeom>
        </p:spPr>
        <p:txBody>
          <a:bodyPr vert="horz" lIns="88194" tIns="44097" rIns="88194" bIns="44097"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1" y="9429305"/>
            <a:ext cx="2945406" cy="497333"/>
          </a:xfrm>
          <a:prstGeom prst="rect">
            <a:avLst/>
          </a:prstGeom>
        </p:spPr>
        <p:txBody>
          <a:bodyPr vert="horz" lIns="88194" tIns="44097" rIns="88194" bIns="44097"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750" y="9429305"/>
            <a:ext cx="2945405" cy="497333"/>
          </a:xfrm>
          <a:prstGeom prst="rect">
            <a:avLst/>
          </a:prstGeom>
        </p:spPr>
        <p:txBody>
          <a:bodyPr vert="horz" lIns="88194" tIns="44097" rIns="88194" bIns="44097" rtlCol="0" anchor="b"/>
          <a:lstStyle>
            <a:lvl1pPr algn="r">
              <a:defRPr sz="1200"/>
            </a:lvl1pPr>
          </a:lstStyle>
          <a:p>
            <a:fld id="{85D0DACE-38E0-42D2-9336-2B707D34BC6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211971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848756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953328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874968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dirty="0">
                <a:latin typeface="Arial" panose="020B0604020202020204" pitchFamily="34" charset="0"/>
                <a:cs typeface="Arial" panose="020B0604020202020204" pitchFamily="34" charset="0"/>
              </a:rPr>
              <a:t>Definition of process options for symbiosis</a:t>
            </a:r>
            <a:endParaRPr lang="en-US" sz="7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700" dirty="0">
                <a:latin typeface="Arial" panose="020B0604020202020204" pitchFamily="34" charset="0"/>
                <a:cs typeface="Arial" panose="020B0604020202020204" pitchFamily="34" charset="0"/>
              </a:rPr>
              <a:t>Evaluation of possible process couplings as part of the industrial symbiosis</a:t>
            </a:r>
          </a:p>
          <a:p>
            <a:pPr marL="457200" indent="-457200">
              <a:buFont typeface="Arial" panose="020B0604020202020204" pitchFamily="34" charset="0"/>
              <a:buChar char="•"/>
            </a:pPr>
            <a:r>
              <a:rPr lang="en-US" sz="700" dirty="0">
                <a:latin typeface="Arial" panose="020B0604020202020204" pitchFamily="34" charset="0"/>
                <a:cs typeface="Arial" panose="020B0604020202020204" pitchFamily="34" charset="0"/>
              </a:rPr>
              <a:t>Analysis of different production possibilities based on available feedstock</a:t>
            </a:r>
          </a:p>
          <a:p>
            <a:endParaRPr lang="en-US" dirty="0"/>
          </a:p>
        </p:txBody>
      </p:sp>
    </p:spTree>
    <p:extLst>
      <p:ext uri="{BB962C8B-B14F-4D97-AF65-F5344CB8AC3E}">
        <p14:creationId xmlns:p14="http://schemas.microsoft.com/office/powerpoint/2010/main" val="768470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524763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960195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322962"/>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es-ES" altLang="zh-CN">
                <a:sym typeface="+mn-ea"/>
              </a:rPr>
              <a:t>Haga clic para modificar el estilo de título del patrón</a:t>
            </a:r>
            <a:endParaRPr lang="zh-CN" altLang="en-US" dirty="0">
              <a:sym typeface="+mn-ea"/>
            </a:endParaRP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ltLang="zh-CN"/>
              <a:t>Haga clic para modificar el estilo de subtítulo del patrón</a:t>
            </a:r>
            <a:endParaRPr lang="zh-CN" altLang="en-US" dirty="0"/>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ido">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es-ES" altLang="zh-CN">
                <a:sym typeface="+mn-ea"/>
              </a:rPr>
              <a:t>Haga clic para modificar los estilos de texto del patrón</a:t>
            </a:r>
          </a:p>
          <a:p>
            <a:pPr lvl="1"/>
            <a:r>
              <a:rPr lang="es-ES" altLang="zh-CN">
                <a:sym typeface="+mn-ea"/>
              </a:rPr>
              <a:t>Segundo nivel</a:t>
            </a:r>
          </a:p>
          <a:p>
            <a:pPr lvl="2"/>
            <a:r>
              <a:rPr lang="es-ES" altLang="zh-CN">
                <a:sym typeface="+mn-ea"/>
              </a:rPr>
              <a:t>Tercer nivel</a:t>
            </a:r>
          </a:p>
          <a:p>
            <a:pPr lvl="3"/>
            <a:r>
              <a:rPr lang="es-ES" altLang="zh-CN">
                <a:sym typeface="+mn-ea"/>
              </a:rPr>
              <a:t>Cuarto nivel</a:t>
            </a:r>
          </a:p>
          <a:p>
            <a:pPr lvl="4"/>
            <a:r>
              <a:rPr lang="es-ES" altLang="zh-CN">
                <a:sym typeface="+mn-ea"/>
              </a:rPr>
              <a:t>Quinto nivel</a:t>
            </a:r>
            <a:endParaRPr lang="zh-CN" altLang="en-US" dirty="0"/>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2235200" y="431800"/>
            <a:ext cx="6197600" cy="660400"/>
          </a:xfrm>
          <a:prstGeom prst="rect">
            <a:avLst/>
          </a:prstGeom>
        </p:spPr>
        <p:txBody>
          <a:bodyPr/>
          <a:lstStyle>
            <a:lvl1pPr algn="l">
              <a:defRPr sz="3200">
                <a:latin typeface="Candara" panose="020E0502030303020204" pitchFamily="34" charset="0"/>
              </a:defRPr>
            </a:lvl1pPr>
          </a:lstStyle>
          <a:p>
            <a:pPr lvl="0"/>
            <a:r>
              <a:rPr lang="hu-HU" dirty="0"/>
              <a:t>Slide title</a:t>
            </a:r>
            <a:endParaRPr lang="en-US" dirty="0"/>
          </a:p>
        </p:txBody>
      </p:sp>
      <p:sp>
        <p:nvSpPr>
          <p:cNvPr id="11" name="Text Placeholder 10"/>
          <p:cNvSpPr>
            <a:spLocks noGrp="1"/>
          </p:cNvSpPr>
          <p:nvPr>
            <p:ph type="body" sz="quarter" idx="12" hasCustomPrompt="1"/>
          </p:nvPr>
        </p:nvSpPr>
        <p:spPr>
          <a:xfrm>
            <a:off x="10058400" y="6345382"/>
            <a:ext cx="1219200" cy="203200"/>
          </a:xfrm>
          <a:prstGeom prst="rect">
            <a:avLst/>
          </a:prstGeom>
        </p:spPr>
        <p:txBody>
          <a:bodyPr/>
          <a:lstStyle>
            <a:lvl1pPr>
              <a:defRPr sz="800">
                <a:latin typeface="Candara" panose="020E0502030303020204" pitchFamily="34" charset="0"/>
              </a:defRPr>
            </a:lvl1pPr>
            <a:lvl2pPr marL="304815" indent="0">
              <a:buNone/>
              <a:defRPr sz="800">
                <a:latin typeface="Candara" panose="020E0502030303020204" pitchFamily="34" charset="0"/>
              </a:defRPr>
            </a:lvl2pPr>
          </a:lstStyle>
          <a:p>
            <a:pPr lvl="1"/>
            <a:r>
              <a:rPr lang="hu-HU" sz="800" dirty="0">
                <a:latin typeface="Candara" panose="020E0502030303020204" pitchFamily="34" charset="0"/>
              </a:rPr>
              <a:t>DD/MM/YYYY</a:t>
            </a:r>
            <a:endParaRPr lang="en-US" dirty="0"/>
          </a:p>
        </p:txBody>
      </p:sp>
      <p:sp>
        <p:nvSpPr>
          <p:cNvPr id="12" name="Text Placeholder 10"/>
          <p:cNvSpPr>
            <a:spLocks noGrp="1"/>
          </p:cNvSpPr>
          <p:nvPr>
            <p:ph type="body" sz="quarter" idx="13" hasCustomPrompt="1"/>
          </p:nvPr>
        </p:nvSpPr>
        <p:spPr>
          <a:xfrm>
            <a:off x="8331200" y="6345382"/>
            <a:ext cx="1727200" cy="203200"/>
          </a:xfrm>
          <a:prstGeom prst="rect">
            <a:avLst/>
          </a:prstGeom>
        </p:spPr>
        <p:txBody>
          <a:bodyPr/>
          <a:lstStyle>
            <a:lvl1pPr>
              <a:defRPr sz="800">
                <a:latin typeface="Candara" panose="020E0502030303020204" pitchFamily="34" charset="0"/>
              </a:defRPr>
            </a:lvl1pPr>
            <a:lvl2pPr marL="304815" indent="0">
              <a:buNone/>
              <a:defRPr sz="933">
                <a:latin typeface="Candara" panose="020E0502030303020204" pitchFamily="34" charset="0"/>
              </a:defRPr>
            </a:lvl2pPr>
          </a:lstStyle>
          <a:p>
            <a:pPr lvl="1"/>
            <a:r>
              <a:rPr lang="hu-HU" sz="800" dirty="0">
                <a:latin typeface="Candara" panose="020E0502030303020204" pitchFamily="34" charset="0"/>
              </a:rPr>
              <a:t>Name, Company</a:t>
            </a:r>
            <a:endParaRPr lang="en-US" dirty="0"/>
          </a:p>
        </p:txBody>
      </p:sp>
      <p:sp>
        <p:nvSpPr>
          <p:cNvPr id="14" name="Text Placeholder 13"/>
          <p:cNvSpPr>
            <a:spLocks noGrp="1"/>
          </p:cNvSpPr>
          <p:nvPr>
            <p:ph type="body" sz="quarter" idx="14"/>
          </p:nvPr>
        </p:nvSpPr>
        <p:spPr>
          <a:xfrm>
            <a:off x="2249055" y="1600200"/>
            <a:ext cx="8585200" cy="4318000"/>
          </a:xfrm>
          <a:prstGeom prst="rect">
            <a:avLst/>
          </a:prstGeom>
        </p:spPr>
        <p:txBody>
          <a:bodyPr/>
          <a:lstStyle>
            <a:lvl1pPr algn="l">
              <a:defRPr>
                <a:latin typeface="Candara" panose="020E0502030303020204" pitchFamily="34" charset="0"/>
              </a:defRPr>
            </a:lvl1pPr>
            <a:lvl2pPr>
              <a:defRPr>
                <a:latin typeface="Candara" panose="020E0502030303020204" pitchFamily="34" charset="0"/>
              </a:defRPr>
            </a:lvl2pPr>
            <a:lvl3pPr>
              <a:defRPr>
                <a:latin typeface="Candara" panose="020E0502030303020204" pitchFamily="34" charset="0"/>
              </a:defRPr>
            </a:lvl3pPr>
            <a:lvl4pPr>
              <a:defRPr>
                <a:latin typeface="Candara" panose="020E0502030303020204" pitchFamily="34" charset="0"/>
              </a:defRPr>
            </a:lvl4pPr>
            <a:lvl5pPr>
              <a:defRPr>
                <a:latin typeface="Candara" panose="020E0502030303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3712868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1021504" y="1270000"/>
            <a:ext cx="4174837" cy="1552310"/>
          </a:xfrm>
          <a:prstGeom prst="rect">
            <a:avLst/>
          </a:prstGeom>
        </p:spPr>
        <p:txBody>
          <a:bodyPr vert="horz" lIns="91440" tIns="45720" rIns="91440" bIns="45720" rtlCol="0" anchor="ctr">
            <a:normAutofit/>
          </a:bodyPr>
          <a:lstStyle>
            <a:lvl1pPr>
              <a:defRPr sz="1867" u="none"/>
            </a:lvl1pPr>
          </a:lstStyle>
          <a:p>
            <a:br>
              <a:rPr lang="hu-HU" dirty="0"/>
            </a:br>
            <a:r>
              <a:rPr lang="en-US" altLang="hu-HU" dirty="0"/>
              <a:t>Name</a:t>
            </a:r>
            <a:br>
              <a:rPr lang="en-US" altLang="hu-HU" dirty="0"/>
            </a:br>
            <a:r>
              <a:rPr lang="en-US" altLang="hu-HU" dirty="0"/>
              <a:t>Project function</a:t>
            </a:r>
            <a:br>
              <a:rPr lang="en-US" altLang="hu-HU" dirty="0"/>
            </a:br>
            <a:r>
              <a:rPr lang="en-US" altLang="hu-HU" dirty="0"/>
              <a:t>Email</a:t>
            </a:r>
            <a:br>
              <a:rPr lang="en-US" altLang="hu-HU" dirty="0"/>
            </a:br>
            <a:r>
              <a:rPr lang="en-US" altLang="hu-HU" dirty="0"/>
              <a:t>Company</a:t>
            </a:r>
            <a:br>
              <a:rPr lang="en-US" altLang="hu-HU" dirty="0"/>
            </a:br>
            <a:endParaRPr lang="en-US" altLang="hu-HU" dirty="0"/>
          </a:p>
        </p:txBody>
      </p:sp>
      <p:pic>
        <p:nvPicPr>
          <p:cNvPr id="2" name="Picture 1" descr="eu-logo"/>
          <p:cNvPicPr>
            <a:picLocks noChangeAspect="1"/>
          </p:cNvPicPr>
          <p:nvPr userDrawn="1"/>
        </p:nvPicPr>
        <p:blipFill>
          <a:blip r:embed="rId3"/>
          <a:stretch>
            <a:fillRect/>
          </a:stretch>
        </p:blipFill>
        <p:spPr>
          <a:xfrm>
            <a:off x="1021503" y="4113530"/>
            <a:ext cx="851747" cy="568113"/>
          </a:xfrm>
          <a:prstGeom prst="rect">
            <a:avLst/>
          </a:prstGeom>
        </p:spPr>
      </p:pic>
      <p:sp>
        <p:nvSpPr>
          <p:cNvPr id="6" name="Footer Placeholder 4"/>
          <p:cNvSpPr>
            <a:spLocks noGrp="1"/>
          </p:cNvSpPr>
          <p:nvPr userDrawn="1"/>
        </p:nvSpPr>
        <p:spPr>
          <a:xfrm>
            <a:off x="914400" y="4892464"/>
            <a:ext cx="4225713" cy="631190"/>
          </a:xfrm>
          <a:prstGeom prst="rect">
            <a:avLst/>
          </a:prstGeom>
        </p:spPr>
        <p:txBody>
          <a:bodyPr vert="horz" lIns="60960" tIns="30480" rIns="60960" bIns="30480" rtlCol="0" anchor="ctr"/>
          <a:lstStyle>
            <a:lvl1pPr algn="just">
              <a:defRPr sz="1600">
                <a:solidFill>
                  <a:schemeClr val="tx1"/>
                </a:solidFill>
                <a:latin typeface="Candara" panose="020E0502030303020204" pitchFamily="34" charset="0"/>
                <a:cs typeface="Candara" panose="020E0502030303020204" pitchFamily="34" charset="0"/>
              </a:defRPr>
            </a:lvl1pPr>
          </a:lstStyle>
          <a:p>
            <a:r>
              <a:rPr lang="en-US" altLang="en-US" sz="1067" dirty="0"/>
              <a:t>The responsibility for the information and the views set out in this presentation lies entirely with the authors. The European Commission is not responsible for any use that may be made of the information it contains.</a:t>
            </a:r>
          </a:p>
          <a:p>
            <a:endParaRPr lang="en-US" altLang="en-US" sz="1067" dirty="0"/>
          </a:p>
        </p:txBody>
      </p:sp>
      <p:sp>
        <p:nvSpPr>
          <p:cNvPr id="7" name="Footer Placeholder 4"/>
          <p:cNvSpPr>
            <a:spLocks noGrp="1"/>
          </p:cNvSpPr>
          <p:nvPr userDrawn="1"/>
        </p:nvSpPr>
        <p:spPr>
          <a:xfrm>
            <a:off x="1924050" y="4215130"/>
            <a:ext cx="3199130" cy="631190"/>
          </a:xfrm>
          <a:prstGeom prst="rect">
            <a:avLst/>
          </a:prstGeom>
        </p:spPr>
        <p:txBody>
          <a:bodyPr vert="horz" lIns="60960" tIns="30480" rIns="60960" bIns="30480" rtlCol="0" anchor="ctr"/>
          <a:lstStyle>
            <a:lvl1pPr algn="just">
              <a:defRPr sz="1600">
                <a:solidFill>
                  <a:schemeClr val="tx1"/>
                </a:solidFill>
                <a:latin typeface="Candara" panose="020E0502030303020204" pitchFamily="34" charset="0"/>
                <a:cs typeface="Candara" panose="020E0502030303020204" pitchFamily="34" charset="0"/>
              </a:defRPr>
            </a:lvl1pPr>
          </a:lstStyle>
          <a:p>
            <a:r>
              <a:rPr lang="en-US" altLang="en-US" sz="1067" dirty="0"/>
              <a:t>This project has received funding from the European Union’s Horizon 2020 research and innovation programme under grant agreement No 958337.</a:t>
            </a:r>
          </a:p>
          <a:p>
            <a:endParaRPr lang="en-US" altLang="en-US" sz="1067" dirty="0"/>
          </a:p>
        </p:txBody>
      </p:sp>
    </p:spTree>
    <p:extLst>
      <p:ext uri="{BB962C8B-B14F-4D97-AF65-F5344CB8AC3E}">
        <p14:creationId xmlns:p14="http://schemas.microsoft.com/office/powerpoint/2010/main" val="305647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322962"/>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en-GB" altLang="zh-CN">
                <a:sym typeface="+mn-ea"/>
              </a:rPr>
              <a:t>Click to edit Master title style</a:t>
            </a:r>
            <a:endParaRPr lang="zh-CN" altLang="en-US">
              <a:sym typeface="+mn-ea"/>
            </a:endParaRP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ltLang="zh-CN"/>
              <a:t>Click to edit Master subtitle style</a:t>
            </a:r>
            <a:endParaRPr lang="zh-CN" altLang="en-US"/>
          </a:p>
        </p:txBody>
      </p:sp>
    </p:spTree>
    <p:extLst>
      <p:ext uri="{BB962C8B-B14F-4D97-AF65-F5344CB8AC3E}">
        <p14:creationId xmlns:p14="http://schemas.microsoft.com/office/powerpoint/2010/main" val="392310436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en-GB" altLang="zh-CN"/>
              <a:t>Click to edit Master title style</a:t>
            </a:r>
            <a:endParaRPr lang="zh-CN" altLang="en-US"/>
          </a:p>
        </p:txBody>
      </p:sp>
      <p:sp>
        <p:nvSpPr>
          <p:cNvPr id="3" name="内容占位符 2"/>
          <p:cNvSpPr>
            <a:spLocks noGrp="1"/>
          </p:cNvSpPr>
          <p:nvPr>
            <p:ph idx="1"/>
          </p:nvPr>
        </p:nvSpPr>
        <p:spPr>
          <a:xfrm>
            <a:off x="647700" y="1825625"/>
            <a:ext cx="10515600" cy="4351338"/>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GB" altLang="zh-CN">
                <a:sym typeface="+mn-ea"/>
              </a:rPr>
              <a:t>Click to edit Master text styles</a:t>
            </a:r>
          </a:p>
          <a:p>
            <a:pPr lvl="1"/>
            <a:r>
              <a:rPr lang="en-GB" altLang="zh-CN">
                <a:sym typeface="+mn-ea"/>
              </a:rPr>
              <a:t>Second level</a:t>
            </a:r>
          </a:p>
          <a:p>
            <a:pPr lvl="2"/>
            <a:r>
              <a:rPr lang="en-GB" altLang="zh-CN">
                <a:sym typeface="+mn-ea"/>
              </a:rPr>
              <a:t>Third level</a:t>
            </a:r>
          </a:p>
          <a:p>
            <a:pPr lvl="3"/>
            <a:r>
              <a:rPr lang="en-GB" altLang="zh-CN">
                <a:sym typeface="+mn-ea"/>
              </a:rPr>
              <a:t>Fourth level</a:t>
            </a:r>
          </a:p>
          <a:p>
            <a:pPr lvl="4"/>
            <a:r>
              <a:rPr lang="en-GB" altLang="zh-CN">
                <a:sym typeface="+mn-ea"/>
              </a:rPr>
              <a:t>Fifth level</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609865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标题 1"/>
          <p:cNvSpPr>
            <a:spLocks noGrp="1"/>
          </p:cNvSpPr>
          <p:nvPr>
            <p:ph type="title"/>
          </p:nvPr>
        </p:nvSpPr>
        <p:spPr>
          <a:xfrm>
            <a:off x="831850" y="3750945"/>
            <a:ext cx="9848088" cy="811530"/>
          </a:xfrm>
        </p:spPr>
        <p:txBody>
          <a:bodyPr anchor="b">
            <a:normAutofit/>
          </a:bodyPr>
          <a:lstStyle>
            <a:lvl1pPr>
              <a:defRPr sz="4000">
                <a:effectLst>
                  <a:outerShdw blurRad="38100" dist="38100" dir="2700000" algn="tl">
                    <a:srgbClr val="000000">
                      <a:alpha val="43137"/>
                    </a:srgbClr>
                  </a:outerShdw>
                </a:effectLst>
              </a:defRPr>
            </a:lvl1pPr>
          </a:lstStyle>
          <a:p>
            <a:r>
              <a:rPr lang="en-GB" altLang="zh-CN"/>
              <a:t>Click to edit Master title style</a:t>
            </a:r>
            <a:endParaRPr lang="zh-CN" altLang="en-US"/>
          </a:p>
        </p:txBody>
      </p:sp>
      <p:sp>
        <p:nvSpPr>
          <p:cNvPr id="3" name="文本占位符 2"/>
          <p:cNvSpPr>
            <a:spLocks noGrp="1"/>
          </p:cNvSpPr>
          <p:nvPr>
            <p:ph type="body" idx="1"/>
          </p:nvPr>
        </p:nvSpPr>
        <p:spPr>
          <a:xfrm>
            <a:off x="831850" y="4610028"/>
            <a:ext cx="7321550" cy="647555"/>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ltLang="zh-CN">
                <a:sym typeface="+mn-ea"/>
              </a:rPr>
              <a:t>Click to edit Master text styles</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6153194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en-GB" altLang="zh-CN"/>
              <a:t>Click to edit Master title style</a:t>
            </a:r>
            <a:endParaRPr lang="zh-CN" altLang="en-US"/>
          </a:p>
        </p:txBody>
      </p:sp>
      <p:sp>
        <p:nvSpPr>
          <p:cNvPr id="3" name="内容占位符 2"/>
          <p:cNvSpPr>
            <a:spLocks noGrp="1"/>
          </p:cNvSpPr>
          <p:nvPr>
            <p:ph sz="half" idx="1"/>
          </p:nvPr>
        </p:nvSpPr>
        <p:spPr>
          <a:xfrm>
            <a:off x="647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en-GB" altLang="zh-CN">
                <a:sym typeface="+mn-ea"/>
              </a:rPr>
              <a:t>Click to edit Master text styles</a:t>
            </a:r>
          </a:p>
          <a:p>
            <a:pPr lvl="1"/>
            <a:r>
              <a:rPr lang="en-GB" altLang="zh-CN">
                <a:sym typeface="+mn-ea"/>
              </a:rPr>
              <a:t>Second level</a:t>
            </a:r>
          </a:p>
          <a:p>
            <a:pPr lvl="2"/>
            <a:r>
              <a:rPr lang="en-GB" altLang="zh-CN">
                <a:sym typeface="+mn-ea"/>
              </a:rPr>
              <a:t>Third level</a:t>
            </a:r>
          </a:p>
          <a:p>
            <a:pPr lvl="3"/>
            <a:r>
              <a:rPr lang="en-GB" altLang="zh-CN">
                <a:sym typeface="+mn-ea"/>
              </a:rPr>
              <a:t>Fourth level</a:t>
            </a:r>
          </a:p>
          <a:p>
            <a:pPr lvl="4"/>
            <a:r>
              <a:rPr lang="en-GB" altLang="zh-CN">
                <a:sym typeface="+mn-ea"/>
              </a:rPr>
              <a:t>Fifth level</a:t>
            </a:r>
            <a:endParaRPr lang="zh-CN" altLang="en-US"/>
          </a:p>
        </p:txBody>
      </p:sp>
      <p:sp>
        <p:nvSpPr>
          <p:cNvPr id="4" name="内容占位符 3"/>
          <p:cNvSpPr>
            <a:spLocks noGrp="1"/>
          </p:cNvSpPr>
          <p:nvPr>
            <p:ph sz="half" idx="2"/>
          </p:nvPr>
        </p:nvSpPr>
        <p:spPr>
          <a:xfrm>
            <a:off x="5981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en-GB" altLang="zh-CN">
                <a:sym typeface="+mn-ea"/>
              </a:rPr>
              <a:t>Click to edit Master text styles</a:t>
            </a:r>
          </a:p>
          <a:p>
            <a:pPr lvl="1"/>
            <a:r>
              <a:rPr lang="en-GB" altLang="zh-CN">
                <a:sym typeface="+mn-ea"/>
              </a:rPr>
              <a:t>Second level</a:t>
            </a:r>
          </a:p>
          <a:p>
            <a:pPr lvl="2"/>
            <a:r>
              <a:rPr lang="en-GB" altLang="zh-CN">
                <a:sym typeface="+mn-ea"/>
              </a:rPr>
              <a:t>Third level</a:t>
            </a:r>
          </a:p>
          <a:p>
            <a:pPr lvl="3"/>
            <a:r>
              <a:rPr lang="en-GB" altLang="zh-CN">
                <a:sym typeface="+mn-ea"/>
              </a:rPr>
              <a:t>Fourth level</a:t>
            </a:r>
          </a:p>
          <a:p>
            <a:pPr lvl="4"/>
            <a:r>
              <a:rPr lang="en-GB" altLang="zh-CN">
                <a:sym typeface="+mn-ea"/>
              </a:rPr>
              <a:t>Fifth level</a:t>
            </a:r>
            <a:endParaRPr lang="zh-CN" altLang="en-US"/>
          </a:p>
        </p:txBody>
      </p:sp>
      <p:sp>
        <p:nvSpPr>
          <p:cNvPr id="5" name="日期占位符 4"/>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3873683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GB" altLang="zh-CN"/>
              <a:t>Click to edit Master title style</a:t>
            </a:r>
            <a:endParaRPr lang="zh-CN" altLang="en-US"/>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ltLang="zh-CN">
                <a:sym typeface="+mn-ea"/>
              </a:rPr>
              <a:t>Click to edit Master text styles</a:t>
            </a:r>
          </a:p>
        </p:txBody>
      </p:sp>
      <p:sp>
        <p:nvSpPr>
          <p:cNvPr id="4" name="内容占位符 3"/>
          <p:cNvSpPr>
            <a:spLocks noGrp="1"/>
          </p:cNvSpPr>
          <p:nvPr>
            <p:ph sz="half" idx="2"/>
          </p:nvPr>
        </p:nvSpPr>
        <p:spPr>
          <a:xfrm>
            <a:off x="839788" y="2615609"/>
            <a:ext cx="5157787" cy="3574054"/>
          </a:xfrm>
        </p:spPr>
        <p:txBody>
          <a:bodyPr/>
          <a:lstStyle/>
          <a:p>
            <a:pPr lvl="0"/>
            <a:r>
              <a:rPr lang="en-GB" altLang="zh-CN">
                <a:sym typeface="+mn-ea"/>
              </a:rPr>
              <a:t>Click to edit Master text styles</a:t>
            </a:r>
          </a:p>
          <a:p>
            <a:pPr lvl="1"/>
            <a:r>
              <a:rPr lang="en-GB" altLang="zh-CN">
                <a:sym typeface="+mn-ea"/>
              </a:rPr>
              <a:t>Second level</a:t>
            </a:r>
          </a:p>
          <a:p>
            <a:pPr lvl="2"/>
            <a:r>
              <a:rPr lang="en-GB" altLang="zh-CN">
                <a:sym typeface="+mn-ea"/>
              </a:rPr>
              <a:t>Third level</a:t>
            </a:r>
          </a:p>
          <a:p>
            <a:pPr lvl="3"/>
            <a:r>
              <a:rPr lang="en-GB" altLang="zh-CN">
                <a:sym typeface="+mn-ea"/>
              </a:rPr>
              <a:t>Fourth level</a:t>
            </a:r>
          </a:p>
          <a:p>
            <a:pPr lvl="4"/>
            <a:r>
              <a:rPr lang="en-GB" altLang="zh-CN">
                <a:sym typeface="+mn-ea"/>
              </a:rPr>
              <a:t>Fifth level</a:t>
            </a:r>
            <a:endParaRPr lang="zh-CN" altLang="en-US"/>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ltLang="zh-CN">
                <a:sym typeface="+mn-ea"/>
              </a:rPr>
              <a:t>Click to edit Master text styles</a:t>
            </a:r>
          </a:p>
        </p:txBody>
      </p:sp>
      <p:sp>
        <p:nvSpPr>
          <p:cNvPr id="6" name="内容占位符 5"/>
          <p:cNvSpPr>
            <a:spLocks noGrp="1"/>
          </p:cNvSpPr>
          <p:nvPr>
            <p:ph sz="quarter" idx="4"/>
          </p:nvPr>
        </p:nvSpPr>
        <p:spPr>
          <a:xfrm>
            <a:off x="6172200" y="2615609"/>
            <a:ext cx="5183188" cy="3574054"/>
          </a:xfrm>
        </p:spPr>
        <p:txBody>
          <a:bodyPr/>
          <a:lstStyle/>
          <a:p>
            <a:pPr lvl="0"/>
            <a:r>
              <a:rPr lang="en-GB" altLang="zh-CN">
                <a:sym typeface="+mn-ea"/>
              </a:rPr>
              <a:t>Click to edit Master text styles</a:t>
            </a:r>
          </a:p>
          <a:p>
            <a:pPr lvl="1"/>
            <a:r>
              <a:rPr lang="en-GB" altLang="zh-CN">
                <a:sym typeface="+mn-ea"/>
              </a:rPr>
              <a:t>Second level</a:t>
            </a:r>
          </a:p>
          <a:p>
            <a:pPr lvl="2"/>
            <a:r>
              <a:rPr lang="en-GB" altLang="zh-CN">
                <a:sym typeface="+mn-ea"/>
              </a:rPr>
              <a:t>Third level</a:t>
            </a:r>
          </a:p>
          <a:p>
            <a:pPr lvl="3"/>
            <a:r>
              <a:rPr lang="en-GB" altLang="zh-CN">
                <a:sym typeface="+mn-ea"/>
              </a:rPr>
              <a:t>Fourth level</a:t>
            </a:r>
          </a:p>
          <a:p>
            <a:pPr lvl="4"/>
            <a:r>
              <a:rPr lang="en-GB" altLang="zh-CN">
                <a:sym typeface="+mn-ea"/>
              </a:rPr>
              <a:t>Fifth level</a:t>
            </a:r>
            <a:endParaRPr lang="zh-CN" altLang="en-US"/>
          </a:p>
        </p:txBody>
      </p:sp>
      <p:sp>
        <p:nvSpPr>
          <p:cNvPr id="7" name="日期占位符 6"/>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69820500"/>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en-GB" altLang="zh-CN"/>
              <a:t>Click to edit Master title style</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3548625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0855443"/>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es-ES" altLang="zh-CN"/>
              <a:t>Haga clic para modificar el estilo de título del patrón</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s-ES" altLang="zh-CN">
                <a:sym typeface="+mn-ea"/>
              </a:rPr>
              <a:t>Haga clic para modificar los estilos de texto del patrón</a:t>
            </a:r>
          </a:p>
          <a:p>
            <a:pPr lvl="1"/>
            <a:r>
              <a:rPr lang="es-ES" altLang="zh-CN">
                <a:sym typeface="+mn-ea"/>
              </a:rPr>
              <a:t>Segundo nivel</a:t>
            </a:r>
          </a:p>
          <a:p>
            <a:pPr lvl="2"/>
            <a:r>
              <a:rPr lang="es-ES" altLang="zh-CN">
                <a:sym typeface="+mn-ea"/>
              </a:rPr>
              <a:t>Tercer nivel</a:t>
            </a:r>
          </a:p>
          <a:p>
            <a:pPr lvl="3"/>
            <a:r>
              <a:rPr lang="es-ES" altLang="zh-CN">
                <a:sym typeface="+mn-ea"/>
              </a:rPr>
              <a:t>Cuarto nivel</a:t>
            </a:r>
          </a:p>
          <a:p>
            <a:pPr lvl="4"/>
            <a:r>
              <a:rPr lang="es-ES" altLang="zh-CN">
                <a:sym typeface="+mn-ea"/>
              </a:rPr>
              <a:t>Quinto nivel</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标题 1"/>
          <p:cNvSpPr>
            <a:spLocks noGrp="1"/>
          </p:cNvSpPr>
          <p:nvPr>
            <p:ph type="title"/>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en-GB" altLang="zh-CN">
                <a:sym typeface="+mn-ea"/>
              </a:rPr>
              <a:t>Click to edit Master title style</a:t>
            </a:r>
            <a:endParaRPr lang="zh-CN" altLang="en-US">
              <a:sym typeface="+mn-ea"/>
            </a:endParaRPr>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ltLang="zh-CN"/>
              <a:t>Click icon to add picture</a:t>
            </a:r>
            <a:endParaRPr lang="zh-CN" altLang="en-US"/>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ltLang="zh-CN"/>
              <a:t>Click to edit Master text styles</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2024/10/9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cxnSp>
        <p:nvCxnSpPr>
          <p:cNvPr id="8" name="直接连接符 7" hidden="1"/>
          <p:cNvCxnSpPr/>
          <p:nvPr userDrawn="1"/>
        </p:nvCxnSpPr>
        <p:spPr>
          <a:xfrm>
            <a:off x="742950" y="434340"/>
            <a:ext cx="0" cy="139128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3619703"/>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r>
              <a:rPr lang="en-GB" altLang="zh-CN"/>
              <a:t>Click to edit Master title style</a:t>
            </a:r>
            <a:endParaRPr lang="zh-CN" altLang="en-US"/>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en-GB" altLang="zh-CN">
                <a:sym typeface="+mn-ea"/>
              </a:rPr>
              <a:t>Click to edit Master text styles</a:t>
            </a:r>
          </a:p>
          <a:p>
            <a:pPr lvl="1"/>
            <a:r>
              <a:rPr lang="en-GB" altLang="zh-CN">
                <a:sym typeface="+mn-ea"/>
              </a:rPr>
              <a:t>Second level</a:t>
            </a:r>
          </a:p>
          <a:p>
            <a:pPr lvl="2"/>
            <a:r>
              <a:rPr lang="en-GB" altLang="zh-CN">
                <a:sym typeface="+mn-ea"/>
              </a:rPr>
              <a:t>Third level</a:t>
            </a:r>
          </a:p>
          <a:p>
            <a:pPr lvl="3"/>
            <a:r>
              <a:rPr lang="en-GB" altLang="zh-CN">
                <a:sym typeface="+mn-ea"/>
              </a:rPr>
              <a:t>Fourth level</a:t>
            </a:r>
          </a:p>
          <a:p>
            <a:pPr lvl="4"/>
            <a:r>
              <a:rPr lang="en-GB" altLang="zh-CN">
                <a:sym typeface="+mn-ea"/>
              </a:rPr>
              <a:t>Fifth level</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58299726"/>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en-GB" altLang="zh-CN">
                <a:sym typeface="+mn-ea"/>
              </a:rPr>
              <a:t>Click to edit Master text styles</a:t>
            </a:r>
          </a:p>
          <a:p>
            <a:pPr lvl="1"/>
            <a:r>
              <a:rPr lang="en-GB" altLang="zh-CN">
                <a:sym typeface="+mn-ea"/>
              </a:rPr>
              <a:t>Second level</a:t>
            </a:r>
          </a:p>
          <a:p>
            <a:pPr lvl="2"/>
            <a:r>
              <a:rPr lang="en-GB" altLang="zh-CN">
                <a:sym typeface="+mn-ea"/>
              </a:rPr>
              <a:t>Third level</a:t>
            </a:r>
          </a:p>
          <a:p>
            <a:pPr lvl="3"/>
            <a:r>
              <a:rPr lang="en-GB" altLang="zh-CN">
                <a:sym typeface="+mn-ea"/>
              </a:rPr>
              <a:t>Fourth level</a:t>
            </a:r>
          </a:p>
          <a:p>
            <a:pPr lvl="4"/>
            <a:r>
              <a:rPr lang="en-GB" altLang="zh-CN">
                <a:sym typeface="+mn-ea"/>
              </a:rPr>
              <a:t>Fifth level</a:t>
            </a:r>
            <a:endParaRPr lang="zh-CN" altLang="en-US"/>
          </a:p>
        </p:txBody>
      </p:sp>
    </p:spTree>
    <p:extLst>
      <p:ext uri="{BB962C8B-B14F-4D97-AF65-F5344CB8AC3E}">
        <p14:creationId xmlns:p14="http://schemas.microsoft.com/office/powerpoint/2010/main" val="232011836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标题 1"/>
          <p:cNvSpPr>
            <a:spLocks noGrp="1"/>
          </p:cNvSpPr>
          <p:nvPr>
            <p:ph type="title"/>
          </p:nvPr>
        </p:nvSpPr>
        <p:spPr>
          <a:xfrm>
            <a:off x="831850" y="3750945"/>
            <a:ext cx="9848088" cy="811530"/>
          </a:xfrm>
        </p:spPr>
        <p:txBody>
          <a:bodyPr anchor="b">
            <a:normAutofit/>
          </a:bodyPr>
          <a:lstStyle>
            <a:lvl1pPr>
              <a:defRPr sz="4000">
                <a:effectLst>
                  <a:outerShdw blurRad="38100" dist="38100" dir="2700000" algn="tl">
                    <a:srgbClr val="000000">
                      <a:alpha val="43137"/>
                    </a:srgbClr>
                  </a:outerShdw>
                </a:effectLst>
              </a:defRPr>
            </a:lvl1pPr>
          </a:lstStyle>
          <a:p>
            <a:r>
              <a:rPr lang="es-ES" altLang="zh-CN"/>
              <a:t>Haga clic para modificar el estilo de título del patrón</a:t>
            </a:r>
            <a:endParaRPr lang="zh-CN" altLang="en-US" dirty="0"/>
          </a:p>
        </p:txBody>
      </p:sp>
      <p:sp>
        <p:nvSpPr>
          <p:cNvPr id="3" name="文本占位符 2"/>
          <p:cNvSpPr>
            <a:spLocks noGrp="1"/>
          </p:cNvSpPr>
          <p:nvPr>
            <p:ph type="body" idx="1"/>
          </p:nvPr>
        </p:nvSpPr>
        <p:spPr>
          <a:xfrm>
            <a:off x="831850" y="4610028"/>
            <a:ext cx="7321550" cy="647555"/>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ltLang="zh-CN">
                <a:sym typeface="+mn-ea"/>
              </a:rPr>
              <a:t>Haga clic para modificar los estilos de texto del patrón</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es-ES" altLang="zh-CN"/>
              <a:t>Haga clic para modificar el estilo de título del patrón</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es-ES" altLang="zh-CN">
                <a:sym typeface="+mn-ea"/>
              </a:rPr>
              <a:t>Haga clic para modificar los estilos de texto del patrón</a:t>
            </a:r>
          </a:p>
          <a:p>
            <a:pPr lvl="1"/>
            <a:r>
              <a:rPr lang="es-ES" altLang="zh-CN">
                <a:sym typeface="+mn-ea"/>
              </a:rPr>
              <a:t>Segundo nivel</a:t>
            </a:r>
          </a:p>
          <a:p>
            <a:pPr lvl="2"/>
            <a:r>
              <a:rPr lang="es-ES" altLang="zh-CN">
                <a:sym typeface="+mn-ea"/>
              </a:rPr>
              <a:t>Tercer nivel</a:t>
            </a:r>
          </a:p>
          <a:p>
            <a:pPr lvl="3"/>
            <a:r>
              <a:rPr lang="es-ES" altLang="zh-CN">
                <a:sym typeface="+mn-ea"/>
              </a:rPr>
              <a:t>Cuarto nivel</a:t>
            </a:r>
          </a:p>
          <a:p>
            <a:pPr lvl="4"/>
            <a:r>
              <a:rPr lang="es-ES" altLang="zh-CN">
                <a:sym typeface="+mn-ea"/>
              </a:rPr>
              <a:t>Quinto nivel</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es-ES" altLang="zh-CN">
                <a:sym typeface="+mn-ea"/>
              </a:rPr>
              <a:t>Haga clic para modificar los estilos de texto del patrón</a:t>
            </a:r>
          </a:p>
          <a:p>
            <a:pPr lvl="1"/>
            <a:r>
              <a:rPr lang="es-ES" altLang="zh-CN">
                <a:sym typeface="+mn-ea"/>
              </a:rPr>
              <a:t>Segundo nivel</a:t>
            </a:r>
          </a:p>
          <a:p>
            <a:pPr lvl="2"/>
            <a:r>
              <a:rPr lang="es-ES" altLang="zh-CN">
                <a:sym typeface="+mn-ea"/>
              </a:rPr>
              <a:t>Tercer nivel</a:t>
            </a:r>
          </a:p>
          <a:p>
            <a:pPr lvl="3"/>
            <a:r>
              <a:rPr lang="es-ES" altLang="zh-CN">
                <a:sym typeface="+mn-ea"/>
              </a:rPr>
              <a:t>Cuarto nivel</a:t>
            </a:r>
          </a:p>
          <a:p>
            <a:pPr lvl="4"/>
            <a:r>
              <a:rPr lang="es-ES" altLang="zh-CN">
                <a:sym typeface="+mn-ea"/>
              </a:rPr>
              <a:t>Quinto nivel</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s-ES" altLang="zh-CN"/>
              <a:t>Haga clic para modificar el estilo de título del patrón</a:t>
            </a:r>
            <a:endParaRPr lang="zh-CN" altLang="en-US"/>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ltLang="zh-CN">
                <a:sym typeface="+mn-ea"/>
              </a:rPr>
              <a:t>Haga clic para modificar los estilos de texto del patrón</a:t>
            </a:r>
          </a:p>
        </p:txBody>
      </p:sp>
      <p:sp>
        <p:nvSpPr>
          <p:cNvPr id="4" name="内容占位符 3"/>
          <p:cNvSpPr>
            <a:spLocks noGrp="1"/>
          </p:cNvSpPr>
          <p:nvPr>
            <p:ph sz="half" idx="2"/>
          </p:nvPr>
        </p:nvSpPr>
        <p:spPr>
          <a:xfrm>
            <a:off x="839788" y="2615609"/>
            <a:ext cx="5157787" cy="3574054"/>
          </a:xfrm>
        </p:spPr>
        <p:txBody>
          <a:bodyPr/>
          <a:lstStyle/>
          <a:p>
            <a:pPr lvl="0"/>
            <a:r>
              <a:rPr lang="es-ES" altLang="zh-CN">
                <a:sym typeface="+mn-ea"/>
              </a:rPr>
              <a:t>Haga clic para modificar los estilos de texto del patrón</a:t>
            </a:r>
          </a:p>
          <a:p>
            <a:pPr lvl="1"/>
            <a:r>
              <a:rPr lang="es-ES" altLang="zh-CN">
                <a:sym typeface="+mn-ea"/>
              </a:rPr>
              <a:t>Segundo nivel</a:t>
            </a:r>
          </a:p>
          <a:p>
            <a:pPr lvl="2"/>
            <a:r>
              <a:rPr lang="es-ES" altLang="zh-CN">
                <a:sym typeface="+mn-ea"/>
              </a:rPr>
              <a:t>Tercer nivel</a:t>
            </a:r>
          </a:p>
          <a:p>
            <a:pPr lvl="3"/>
            <a:r>
              <a:rPr lang="es-ES" altLang="zh-CN">
                <a:sym typeface="+mn-ea"/>
              </a:rPr>
              <a:t>Cuarto nivel</a:t>
            </a:r>
          </a:p>
          <a:p>
            <a:pPr lvl="4"/>
            <a:r>
              <a:rPr lang="es-ES" altLang="zh-CN">
                <a:sym typeface="+mn-ea"/>
              </a:rPr>
              <a:t>Quinto nivel</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ltLang="zh-CN">
                <a:sym typeface="+mn-ea"/>
              </a:rPr>
              <a:t>Haga clic para modificar los estilos de texto del patrón</a:t>
            </a:r>
          </a:p>
        </p:txBody>
      </p:sp>
      <p:sp>
        <p:nvSpPr>
          <p:cNvPr id="6" name="内容占位符 5"/>
          <p:cNvSpPr>
            <a:spLocks noGrp="1"/>
          </p:cNvSpPr>
          <p:nvPr>
            <p:ph sz="quarter" idx="4"/>
          </p:nvPr>
        </p:nvSpPr>
        <p:spPr>
          <a:xfrm>
            <a:off x="6172200" y="2615609"/>
            <a:ext cx="5183188" cy="3574054"/>
          </a:xfrm>
        </p:spPr>
        <p:txBody>
          <a:bodyPr/>
          <a:lstStyle/>
          <a:p>
            <a:pPr lvl="0"/>
            <a:r>
              <a:rPr lang="es-ES" altLang="zh-CN">
                <a:sym typeface="+mn-ea"/>
              </a:rPr>
              <a:t>Haga clic para modificar los estilos de texto del patrón</a:t>
            </a:r>
          </a:p>
          <a:p>
            <a:pPr lvl="1"/>
            <a:r>
              <a:rPr lang="es-ES" altLang="zh-CN">
                <a:sym typeface="+mn-ea"/>
              </a:rPr>
              <a:t>Segundo nivel</a:t>
            </a:r>
          </a:p>
          <a:p>
            <a:pPr lvl="2"/>
            <a:r>
              <a:rPr lang="es-ES" altLang="zh-CN">
                <a:sym typeface="+mn-ea"/>
              </a:rPr>
              <a:t>Tercer nivel</a:t>
            </a:r>
          </a:p>
          <a:p>
            <a:pPr lvl="3"/>
            <a:r>
              <a:rPr lang="es-ES" altLang="zh-CN">
                <a:sym typeface="+mn-ea"/>
              </a:rPr>
              <a:t>Cuarto nivel</a:t>
            </a:r>
          </a:p>
          <a:p>
            <a:pPr lvl="4"/>
            <a:r>
              <a:rPr lang="es-ES" altLang="zh-CN">
                <a:sym typeface="+mn-ea"/>
              </a:rPr>
              <a:t>Quinto nivel</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es-ES" altLang="zh-CN"/>
              <a:t>Haga clic para modificar el estilo de título del patrón</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标题 1"/>
          <p:cNvSpPr>
            <a:spLocks noGrp="1"/>
          </p:cNvSpPr>
          <p:nvPr>
            <p:ph type="title"/>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es-ES" altLang="zh-CN">
                <a:sym typeface="+mn-ea"/>
              </a:rPr>
              <a:t>Haga clic para modificar el estilo de título del patrón</a:t>
            </a:r>
            <a:endParaRPr lang="zh-CN" altLang="en-US" dirty="0">
              <a:sym typeface="+mn-ea"/>
            </a:endParaRPr>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ltLang="zh-CN"/>
              <a:t>Haga clic en el icono para agregar una imagen</a:t>
            </a:r>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ltLang="zh-CN"/>
              <a:t>Haga clic para modificar los estilos de texto del patrón</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2024/10/9</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cxnSp>
        <p:nvCxnSpPr>
          <p:cNvPr id="8" name="直接连接符 7" hidden="1"/>
          <p:cNvCxnSpPr/>
          <p:nvPr userDrawn="1"/>
        </p:nvCxnSpPr>
        <p:spPr>
          <a:xfrm>
            <a:off x="742950" y="434340"/>
            <a:ext cx="0" cy="139128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r>
              <a:rPr lang="es-ES" altLang="zh-CN"/>
              <a:t>Haga clic para modificar el estilo de título del patrón</a:t>
            </a:r>
            <a:endParaRPr lang="zh-CN" altLang="en-US"/>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es-ES" altLang="zh-CN">
                <a:sym typeface="+mn-ea"/>
              </a:rPr>
              <a:t>Haga clic para modificar los estilos de texto del patrón</a:t>
            </a:r>
          </a:p>
          <a:p>
            <a:pPr lvl="1"/>
            <a:r>
              <a:rPr lang="es-ES" altLang="zh-CN">
                <a:sym typeface="+mn-ea"/>
              </a:rPr>
              <a:t>Segundo nivel</a:t>
            </a:r>
          </a:p>
          <a:p>
            <a:pPr lvl="2"/>
            <a:r>
              <a:rPr lang="es-ES" altLang="zh-CN">
                <a:sym typeface="+mn-ea"/>
              </a:rPr>
              <a:t>Tercer nivel</a:t>
            </a:r>
          </a:p>
          <a:p>
            <a:pPr lvl="3"/>
            <a:r>
              <a:rPr lang="es-ES" altLang="zh-CN">
                <a:sym typeface="+mn-ea"/>
              </a:rPr>
              <a:t>Cuarto nivel</a:t>
            </a:r>
          </a:p>
          <a:p>
            <a:pPr lvl="4"/>
            <a:r>
              <a:rPr lang="es-ES" altLang="zh-CN">
                <a:sym typeface="+mn-ea"/>
              </a:rPr>
              <a:t>Quinto nivel</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t>2024/10/9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ltLang="zh-CN"/>
              <a:t>Haga clic para modificar el estilo de título del patrón</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ltLang="zh-CN">
                <a:sym typeface="+mn-ea"/>
              </a:rPr>
              <a:t>Haga clic para modificar los estilos de texto del patrón</a:t>
            </a:r>
          </a:p>
          <a:p>
            <a:pPr lvl="1"/>
            <a:r>
              <a:rPr lang="es-ES" altLang="zh-CN">
                <a:sym typeface="+mn-ea"/>
              </a:rPr>
              <a:t>Segundo nivel</a:t>
            </a:r>
          </a:p>
          <a:p>
            <a:pPr lvl="2"/>
            <a:r>
              <a:rPr lang="es-ES" altLang="zh-CN">
                <a:sym typeface="+mn-ea"/>
              </a:rPr>
              <a:t>Tercer nivel</a:t>
            </a:r>
          </a:p>
          <a:p>
            <a:pPr lvl="3"/>
            <a:r>
              <a:rPr lang="es-ES" altLang="zh-CN">
                <a:sym typeface="+mn-ea"/>
              </a:rPr>
              <a:t>Cuarto nivel</a:t>
            </a:r>
          </a:p>
          <a:p>
            <a:pPr lvl="4"/>
            <a:r>
              <a:rPr lang="es-ES" altLang="zh-CN">
                <a:sym typeface="+mn-ea"/>
              </a:rPr>
              <a:t>Quinto nivel</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2024/10/9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ltLang="zh-CN"/>
              <a:t>Click to edit Master title style</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ltLang="zh-CN">
                <a:sym typeface="+mn-ea"/>
              </a:rPr>
              <a:t>Click to edit Master text styles</a:t>
            </a:r>
          </a:p>
          <a:p>
            <a:pPr lvl="1"/>
            <a:r>
              <a:rPr lang="en-GB" altLang="zh-CN">
                <a:sym typeface="+mn-ea"/>
              </a:rPr>
              <a:t>Second level</a:t>
            </a:r>
          </a:p>
          <a:p>
            <a:pPr lvl="2"/>
            <a:r>
              <a:rPr lang="en-GB" altLang="zh-CN">
                <a:sym typeface="+mn-ea"/>
              </a:rPr>
              <a:t>Third level</a:t>
            </a:r>
          </a:p>
          <a:p>
            <a:pPr lvl="3"/>
            <a:r>
              <a:rPr lang="en-GB" altLang="zh-CN">
                <a:sym typeface="+mn-ea"/>
              </a:rPr>
              <a:t>Fourth level</a:t>
            </a:r>
          </a:p>
          <a:p>
            <a:pPr lvl="4"/>
            <a:r>
              <a:rPr lang="en-GB" altLang="zh-CN">
                <a:sym typeface="+mn-ea"/>
              </a:rPr>
              <a:t>Fifth level</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2024/10/9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5949347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0.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bin"/><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chart" Target="../charts/chart2.xml"/><Relationship Id="rId1" Type="http://schemas.openxmlformats.org/officeDocument/2006/relationships/slideLayout" Target="../slideLayouts/slideLayout11.xml"/><Relationship Id="rId5" Type="http://schemas.openxmlformats.org/officeDocument/2006/relationships/image" Target="../media/image10.jpeg"/><Relationship Id="rId4" Type="http://schemas.openxmlformats.org/officeDocument/2006/relationships/image" Target="../media/image46.emf"/></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hyperlink" Target="mailto:lindorfer@energieinstitut-linz.at" TargetMode="External"/><Relationship Id="rId18" Type="http://schemas.openxmlformats.org/officeDocument/2006/relationships/image" Target="../media/image57.jpeg"/><Relationship Id="rId3" Type="http://schemas.openxmlformats.org/officeDocument/2006/relationships/hyperlink" Target="https://www.linkedin.com/company/coralis-eu-project/" TargetMode="External"/><Relationship Id="rId7" Type="http://schemas.openxmlformats.org/officeDocument/2006/relationships/hyperlink" Target="https://www.facebook.com/CORALIS.EU/" TargetMode="External"/><Relationship Id="rId12" Type="http://schemas.openxmlformats.org/officeDocument/2006/relationships/image" Target="../media/image54.png"/><Relationship Id="rId17" Type="http://schemas.openxmlformats.org/officeDocument/2006/relationships/hyperlink" Target="mailto:marianna.kambanou@liu.se" TargetMode="External"/><Relationship Id="rId2" Type="http://schemas.openxmlformats.org/officeDocument/2006/relationships/image" Target="../media/image49.png"/><Relationship Id="rId16" Type="http://schemas.openxmlformats.org/officeDocument/2006/relationships/image" Target="../media/image56.jpeg"/><Relationship Id="rId1" Type="http://schemas.openxmlformats.org/officeDocument/2006/relationships/slideLayout" Target="../slideLayouts/slideLayout12.xml"/><Relationship Id="rId6" Type="http://schemas.openxmlformats.org/officeDocument/2006/relationships/hyperlink" Target="https://twitter.com/CoralisEu" TargetMode="External"/><Relationship Id="rId11" Type="http://schemas.openxmlformats.org/officeDocument/2006/relationships/image" Target="../media/image53.png"/><Relationship Id="rId5" Type="http://schemas.openxmlformats.org/officeDocument/2006/relationships/hyperlink" Target="mailto:infocoralis@fcirce.es%0d" TargetMode="External"/><Relationship Id="rId15" Type="http://schemas.openxmlformats.org/officeDocument/2006/relationships/image" Target="../media/image55.jpeg"/><Relationship Id="rId10" Type="http://schemas.openxmlformats.org/officeDocument/2006/relationships/image" Target="../media/image52.png"/><Relationship Id="rId4" Type="http://schemas.openxmlformats.org/officeDocument/2006/relationships/hyperlink" Target="http://www.coralis-h2020.eu/" TargetMode="External"/><Relationship Id="rId9" Type="http://schemas.openxmlformats.org/officeDocument/2006/relationships/image" Target="../media/image51.png"/><Relationship Id="rId14" Type="http://schemas.openxmlformats.org/officeDocument/2006/relationships/hyperlink" Target="mailto:knoebl@energieinstitut-linz.a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0.jpe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24890" y="1290894"/>
            <a:ext cx="10142220" cy="2187001"/>
          </a:xfrm>
        </p:spPr>
        <p:txBody>
          <a:bodyPr>
            <a:normAutofit/>
          </a:bodyPr>
          <a:lstStyle/>
          <a:p>
            <a:r>
              <a:rPr lang="en-GB" sz="3200" b="1" dirty="0">
                <a:effectLst/>
                <a:latin typeface="Arial" panose="020B0604020202020204" pitchFamily="34" charset="0"/>
                <a:cs typeface="Arial" panose="020B0604020202020204" pitchFamily="34" charset="0"/>
              </a:rPr>
              <a:t>Webinar: Mobilizing Stakeholders</a:t>
            </a:r>
            <a:br>
              <a:rPr lang="en-GB" sz="3200" b="1" dirty="0">
                <a:effectLst/>
                <a:latin typeface="Arial" panose="020B0604020202020204" pitchFamily="34" charset="0"/>
                <a:cs typeface="Arial" panose="020B0604020202020204" pitchFamily="34" charset="0"/>
              </a:rPr>
            </a:br>
            <a:r>
              <a:rPr lang="en-GB" sz="3200" b="1">
                <a:effectLst/>
                <a:latin typeface="Arial" panose="020B0604020202020204" pitchFamily="34" charset="0"/>
                <a:cs typeface="Arial" panose="020B0604020202020204" pitchFamily="34" charset="0"/>
              </a:rPr>
              <a:t>for Effective </a:t>
            </a:r>
            <a:r>
              <a:rPr lang="en-GB" sz="3200" b="1" dirty="0">
                <a:effectLst/>
                <a:latin typeface="Arial" panose="020B0604020202020204" pitchFamily="34" charset="0"/>
                <a:cs typeface="Arial" panose="020B0604020202020204" pitchFamily="34" charset="0"/>
              </a:rPr>
              <a:t>Industrial Symbiosis Implementation</a:t>
            </a:r>
            <a:endParaRPr lang="en-US" sz="3200" b="1" dirty="0">
              <a:effectLst/>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79070" y="3662997"/>
            <a:ext cx="9144000" cy="1106805"/>
          </a:xfrm>
        </p:spPr>
        <p:txBody>
          <a:bodyPr>
            <a:normAutofit/>
          </a:bodyPr>
          <a:lstStyle/>
          <a:p>
            <a:pPr algn="l"/>
            <a:r>
              <a:rPr lang="en-US" dirty="0">
                <a:solidFill>
                  <a:schemeClr val="tx1"/>
                </a:solidFill>
                <a:latin typeface="Arial" panose="020B0604020202020204" pitchFamily="34" charset="0"/>
                <a:cs typeface="Arial" panose="020B0604020202020204" pitchFamily="34" charset="0"/>
              </a:rPr>
              <a:t>Moderator: Marianna Kambanou, Linköping University</a:t>
            </a:r>
          </a:p>
          <a:p>
            <a:pPr algn="l">
              <a:lnSpc>
                <a:spcPct val="110000"/>
              </a:lnSpc>
            </a:pPr>
            <a:r>
              <a:rPr lang="en-US" dirty="0">
                <a:solidFill>
                  <a:schemeClr val="tx1"/>
                </a:solidFill>
                <a:latin typeface="Arial" panose="020B0604020202020204" pitchFamily="34" charset="0"/>
                <a:cs typeface="Arial" panose="020B0604020202020204" pitchFamily="34" charset="0"/>
              </a:rPr>
              <a:t>Panelists: Johannes Lindorfer and Melanie Knöbl, </a:t>
            </a:r>
            <a:r>
              <a:rPr lang="en-GB" dirty="0">
                <a:solidFill>
                  <a:schemeClr val="tx1"/>
                </a:solidFill>
                <a:latin typeface="Arial" panose="020B0604020202020204" pitchFamily="34" charset="0"/>
                <a:cs typeface="Arial" panose="020B0604020202020204" pitchFamily="34" charset="0"/>
              </a:rPr>
              <a:t>Energy Institute at the Johannes Kepler University</a:t>
            </a:r>
            <a:endParaRPr lang="en-US" dirty="0">
              <a:effectLst/>
              <a:latin typeface="Arial" panose="020B0604020202020204" pitchFamily="34" charset="0"/>
              <a:cs typeface="Arial" panose="020B0604020202020204" pitchFamily="34" charset="0"/>
            </a:endParaRPr>
          </a:p>
        </p:txBody>
      </p:sp>
      <p:sp>
        <p:nvSpPr>
          <p:cNvPr id="5" name="Text Box 4"/>
          <p:cNvSpPr txBox="1"/>
          <p:nvPr/>
        </p:nvSpPr>
        <p:spPr>
          <a:xfrm>
            <a:off x="10038715" y="6076315"/>
            <a:ext cx="2165985" cy="6451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sym typeface="+mn-ea"/>
              </a:rPr>
              <a:t>This project has received funding from the European Union’s Horizon 2020 research and innovation programme under grant agreement No 958337.</a:t>
            </a:r>
          </a:p>
        </p:txBody>
      </p:sp>
      <p:pic>
        <p:nvPicPr>
          <p:cNvPr id="10" name="Picture 9" descr="euflag"/>
          <p:cNvPicPr>
            <a:picLocks noChangeAspect="1"/>
          </p:cNvPicPr>
          <p:nvPr/>
        </p:nvPicPr>
        <p:blipFill>
          <a:blip r:embed="rId4"/>
          <a:stretch>
            <a:fillRect/>
          </a:stretch>
        </p:blipFill>
        <p:spPr>
          <a:xfrm>
            <a:off x="9323070" y="6160135"/>
            <a:ext cx="715645" cy="477520"/>
          </a:xfrm>
          <a:prstGeom prst="rect">
            <a:avLst/>
          </a:prstGeom>
        </p:spPr>
      </p:pic>
      <p:sp>
        <p:nvSpPr>
          <p:cNvPr id="12" name="Text Box 11"/>
          <p:cNvSpPr txBox="1"/>
          <p:nvPr/>
        </p:nvSpPr>
        <p:spPr>
          <a:xfrm>
            <a:off x="4967605" y="4216400"/>
            <a:ext cx="2265045"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4" name="Grafik 18">
            <a:extLst>
              <a:ext uri="{FF2B5EF4-FFF2-40B4-BE49-F238E27FC236}">
                <a16:creationId xmlns:a16="http://schemas.microsoft.com/office/drawing/2014/main" id="{D1A39E45-B8CE-2524-4C73-F29B26E72181}"/>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89694" y="220345"/>
            <a:ext cx="2356612" cy="887061"/>
          </a:xfrm>
          <a:prstGeom prst="rect">
            <a:avLst/>
          </a:prstGeom>
        </p:spPr>
      </p:pic>
      <p:pic>
        <p:nvPicPr>
          <p:cNvPr id="6" name="Picture 5" descr="C:\Users\marka27\AppData\Local\Microsoft\Windows\INetCache\Content.MSO\FFE7F558.tmp">
            <a:extLst>
              <a:ext uri="{FF2B5EF4-FFF2-40B4-BE49-F238E27FC236}">
                <a16:creationId xmlns:a16="http://schemas.microsoft.com/office/drawing/2014/main" id="{91CD3026-714F-C643-E886-F3DC0A64551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710494" y="110206"/>
            <a:ext cx="2779200" cy="997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VINEAS | Horizon2020">
            <a:extLst>
              <a:ext uri="{FF2B5EF4-FFF2-40B4-BE49-F238E27FC236}">
                <a16:creationId xmlns:a16="http://schemas.microsoft.com/office/drawing/2014/main" id="{6D3BBD48-38CB-EEE0-F184-59D2B960B5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82026" y="171055"/>
            <a:ext cx="1426532" cy="405392"/>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0DD845F5-8BF2-4C80-BE81-1CDA3257D870}"/>
              </a:ext>
            </a:extLst>
          </p:cNvPr>
          <p:cNvPicPr>
            <a:picLocks noChangeAspect="1"/>
          </p:cNvPicPr>
          <p:nvPr/>
        </p:nvPicPr>
        <p:blipFill>
          <a:blip r:embed="rId3"/>
          <a:stretch>
            <a:fillRect/>
          </a:stretch>
        </p:blipFill>
        <p:spPr>
          <a:xfrm>
            <a:off x="342901" y="243332"/>
            <a:ext cx="8738532" cy="6113018"/>
          </a:xfrm>
          <a:prstGeom prst="rect">
            <a:avLst/>
          </a:prstGeom>
        </p:spPr>
      </p:pic>
      <p:sp>
        <p:nvSpPr>
          <p:cNvPr id="13" name="Textfeld 12">
            <a:extLst>
              <a:ext uri="{FF2B5EF4-FFF2-40B4-BE49-F238E27FC236}">
                <a16:creationId xmlns:a16="http://schemas.microsoft.com/office/drawing/2014/main" id="{231BB8DC-13C6-A26E-ADFC-E6079A40C45E}"/>
              </a:ext>
            </a:extLst>
          </p:cNvPr>
          <p:cNvSpPr txBox="1"/>
          <p:nvPr/>
        </p:nvSpPr>
        <p:spPr>
          <a:xfrm>
            <a:off x="9081432" y="1042504"/>
            <a:ext cx="2767667" cy="2508379"/>
          </a:xfrm>
          <a:prstGeom prst="rect">
            <a:avLst/>
          </a:prstGeom>
          <a:noFill/>
        </p:spPr>
        <p:txBody>
          <a:bodyPr wrap="square">
            <a:spAutoFit/>
          </a:bodyPr>
          <a:lstStyle/>
          <a:p>
            <a:r>
              <a:rPr lang="en-US" sz="2600" b="1" dirty="0">
                <a:solidFill>
                  <a:srgbClr val="F76B5A"/>
                </a:solidFill>
                <a:cs typeface="Arial" panose="020B0604020202020204" pitchFamily="34" charset="0"/>
              </a:rPr>
              <a:t>Vision for Sector coupling in the central region of Upper Austria, </a:t>
            </a:r>
            <a:r>
              <a:rPr lang="en-US" sz="1600" b="1" dirty="0">
                <a:solidFill>
                  <a:srgbClr val="F76B5A"/>
                </a:solidFill>
                <a:cs typeface="Arial" panose="020B0604020202020204" pitchFamily="34" charset="0"/>
              </a:rPr>
              <a:t>scenario: 2040+ – Climate neutral</a:t>
            </a:r>
            <a:r>
              <a:rPr lang="en-US" sz="1100" dirty="0">
                <a:solidFill>
                  <a:srgbClr val="000000"/>
                </a:solidFill>
                <a:effectLst/>
                <a:latin typeface="Arial" panose="020B0604020202020204" pitchFamily="34" charset="0"/>
                <a:ea typeface="SimSun" panose="02010600030101010101" pitchFamily="2" charset="-122"/>
              </a:rPr>
              <a:t>. </a:t>
            </a:r>
          </a:p>
          <a:p>
            <a:r>
              <a:rPr lang="de-AT" sz="1100" dirty="0">
                <a:solidFill>
                  <a:srgbClr val="000000"/>
                </a:solidFill>
                <a:effectLst/>
                <a:latin typeface="Arial" panose="020B0604020202020204" pitchFamily="34" charset="0"/>
                <a:ea typeface="SimSun" panose="02010600030101010101" pitchFamily="2" charset="-122"/>
              </a:rPr>
              <a:t>Source: Energieinstitut an der JKU Linz</a:t>
            </a:r>
            <a:endParaRPr lang="de-AT" sz="1100" dirty="0"/>
          </a:p>
        </p:txBody>
      </p:sp>
      <p:sp>
        <p:nvSpPr>
          <p:cNvPr id="5" name="Ellipse 4">
            <a:extLst>
              <a:ext uri="{FF2B5EF4-FFF2-40B4-BE49-F238E27FC236}">
                <a16:creationId xmlns:a16="http://schemas.microsoft.com/office/drawing/2014/main" id="{A4BB0D53-7F81-82DD-66A9-41749EEA298D}"/>
              </a:ext>
            </a:extLst>
          </p:cNvPr>
          <p:cNvSpPr/>
          <p:nvPr/>
        </p:nvSpPr>
        <p:spPr>
          <a:xfrm>
            <a:off x="957943" y="729343"/>
            <a:ext cx="4114800" cy="2177143"/>
          </a:xfrm>
          <a:prstGeom prst="ellipse">
            <a:avLst/>
          </a:prstGeom>
          <a:noFill/>
          <a:ln w="57150">
            <a:solidFill>
              <a:srgbClr val="4DA8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Datumsplatzhalter 5">
            <a:extLst>
              <a:ext uri="{FF2B5EF4-FFF2-40B4-BE49-F238E27FC236}">
                <a16:creationId xmlns:a16="http://schemas.microsoft.com/office/drawing/2014/main" id="{A3622E3F-F6EF-0B81-97B2-9392A91F2657}"/>
              </a:ext>
            </a:extLst>
          </p:cNvPr>
          <p:cNvSpPr txBox="1">
            <a:spLocks/>
          </p:cNvSpPr>
          <p:nvPr/>
        </p:nvSpPr>
        <p:spPr>
          <a:xfrm>
            <a:off x="990600" y="6378118"/>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ltLang="zh-CN" sz="1100" dirty="0">
                <a:solidFill>
                  <a:schemeClr val="tx1">
                    <a:tint val="75000"/>
                  </a:schemeClr>
                </a:solidFill>
              </a:rPr>
              <a:t>2024/10/08</a:t>
            </a:r>
            <a:endParaRPr lang="zh-CN" altLang="en-US" sz="1100" dirty="0">
              <a:solidFill>
                <a:schemeClr val="tx1">
                  <a:tint val="75000"/>
                </a:schemeClr>
              </a:solidFill>
            </a:endParaRPr>
          </a:p>
        </p:txBody>
      </p:sp>
      <p:sp>
        <p:nvSpPr>
          <p:cNvPr id="8" name="Fußzeilenplatzhalter 6">
            <a:extLst>
              <a:ext uri="{FF2B5EF4-FFF2-40B4-BE49-F238E27FC236}">
                <a16:creationId xmlns:a16="http://schemas.microsoft.com/office/drawing/2014/main" id="{B451ACFD-0119-9EC8-4722-9265523BAA8B}"/>
              </a:ext>
            </a:extLst>
          </p:cNvPr>
          <p:cNvSpPr txBox="1">
            <a:spLocks/>
          </p:cNvSpPr>
          <p:nvPr/>
        </p:nvSpPr>
        <p:spPr>
          <a:xfrm>
            <a:off x="4191000" y="6378118"/>
            <a:ext cx="4114800" cy="365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altLang="zh-CN" sz="1100" dirty="0">
                <a:solidFill>
                  <a:schemeClr val="tx1">
                    <a:tint val="75000"/>
                  </a:schemeClr>
                </a:solidFill>
                <a:latin typeface="+mn-lt"/>
              </a:rPr>
              <a:t>WEBINAR </a:t>
            </a:r>
            <a:r>
              <a:rPr lang="de-AT" altLang="zh-CN" sz="1100" dirty="0" err="1">
                <a:solidFill>
                  <a:schemeClr val="tx1">
                    <a:tint val="75000"/>
                  </a:schemeClr>
                </a:solidFill>
                <a:latin typeface="+mn-lt"/>
              </a:rPr>
              <a:t>stakeholder</a:t>
            </a:r>
            <a:r>
              <a:rPr lang="de-AT" altLang="zh-CN" sz="1100" dirty="0">
                <a:solidFill>
                  <a:schemeClr val="tx1">
                    <a:tint val="75000"/>
                  </a:schemeClr>
                </a:solidFill>
                <a:latin typeface="+mn-lt"/>
              </a:rPr>
              <a:t> </a:t>
            </a:r>
            <a:r>
              <a:rPr lang="de-AT" altLang="zh-CN" sz="1100" dirty="0" err="1">
                <a:solidFill>
                  <a:schemeClr val="tx1">
                    <a:tint val="75000"/>
                  </a:schemeClr>
                </a:solidFill>
                <a:latin typeface="+mn-lt"/>
              </a:rPr>
              <a:t>mobilisation</a:t>
            </a:r>
            <a:r>
              <a:rPr lang="de-AT" altLang="zh-CN" sz="1100" dirty="0">
                <a:solidFill>
                  <a:schemeClr val="tx1">
                    <a:tint val="75000"/>
                  </a:schemeClr>
                </a:solidFill>
                <a:latin typeface="+mn-lt"/>
              </a:rPr>
              <a:t> &amp; </a:t>
            </a:r>
            <a:r>
              <a:rPr lang="de-AT" altLang="zh-CN" sz="1100" dirty="0" err="1">
                <a:solidFill>
                  <a:schemeClr val="tx1">
                    <a:tint val="75000"/>
                  </a:schemeClr>
                </a:solidFill>
                <a:latin typeface="+mn-lt"/>
              </a:rPr>
              <a:t>roadmapping</a:t>
            </a:r>
            <a:r>
              <a:rPr lang="de-AT" altLang="zh-CN" sz="1100" dirty="0">
                <a:solidFill>
                  <a:schemeClr val="tx1">
                    <a:tint val="75000"/>
                  </a:schemeClr>
                </a:solidFill>
                <a:latin typeface="+mn-lt"/>
              </a:rPr>
              <a:t> / EI-JKU</a:t>
            </a:r>
            <a:endParaRPr lang="zh-CN" altLang="en-US" sz="1100" dirty="0">
              <a:solidFill>
                <a:schemeClr val="tx1">
                  <a:tint val="75000"/>
                </a:schemeClr>
              </a:solidFill>
              <a:latin typeface="+mn-lt"/>
            </a:endParaRPr>
          </a:p>
        </p:txBody>
      </p:sp>
      <p:sp>
        <p:nvSpPr>
          <p:cNvPr id="9" name="Foliennummernplatzhalter 7">
            <a:extLst>
              <a:ext uri="{FF2B5EF4-FFF2-40B4-BE49-F238E27FC236}">
                <a16:creationId xmlns:a16="http://schemas.microsoft.com/office/drawing/2014/main" id="{31C2E168-8E26-1814-4A3C-501F20777564}"/>
              </a:ext>
            </a:extLst>
          </p:cNvPr>
          <p:cNvSpPr txBox="1">
            <a:spLocks/>
          </p:cNvSpPr>
          <p:nvPr/>
        </p:nvSpPr>
        <p:spPr>
          <a:xfrm>
            <a:off x="8763000" y="6378118"/>
            <a:ext cx="2743200" cy="365125"/>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10</a:t>
            </a:fld>
            <a:endParaRPr lang="zh-CN" altLang="en-US"/>
          </a:p>
        </p:txBody>
      </p:sp>
      <p:pic>
        <p:nvPicPr>
          <p:cNvPr id="10" name="Grafik 9">
            <a:extLst>
              <a:ext uri="{FF2B5EF4-FFF2-40B4-BE49-F238E27FC236}">
                <a16:creationId xmlns:a16="http://schemas.microsoft.com/office/drawing/2014/main" id="{41DE8B35-B97F-8743-26BF-A82E8F607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5292" y="6181690"/>
            <a:ext cx="1342287" cy="505255"/>
          </a:xfrm>
          <a:prstGeom prst="rect">
            <a:avLst/>
          </a:prstGeom>
        </p:spPr>
      </p:pic>
    </p:spTree>
    <p:extLst>
      <p:ext uri="{BB962C8B-B14F-4D97-AF65-F5344CB8AC3E}">
        <p14:creationId xmlns:p14="http://schemas.microsoft.com/office/powerpoint/2010/main" val="4083669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2"/>
          </p:nvPr>
        </p:nvSpPr>
        <p:spPr/>
        <p:txBody>
          <a:bodyPr/>
          <a:lstStyle/>
          <a:p>
            <a:endParaRPr lang="de-AT"/>
          </a:p>
        </p:txBody>
      </p:sp>
      <p:sp>
        <p:nvSpPr>
          <p:cNvPr id="4" name="Textplatzhalter 3"/>
          <p:cNvSpPr>
            <a:spLocks noGrp="1"/>
          </p:cNvSpPr>
          <p:nvPr>
            <p:ph type="body" sz="quarter" idx="13"/>
          </p:nvPr>
        </p:nvSpPr>
        <p:spPr/>
        <p:txBody>
          <a:bodyPr/>
          <a:lstStyle/>
          <a:p>
            <a:endParaRPr lang="de-AT"/>
          </a:p>
        </p:txBody>
      </p:sp>
      <p:pic>
        <p:nvPicPr>
          <p:cNvPr id="7170" name="Picture 2" descr="https://euc-powerpoint.officeapps.live.com/pods/GetClipboardImage.ashx?Id=3ff092f5-7f8d-4e16-ba03-bee6af1b6c0d&amp;DC=GEU4&amp;pkey=ff4cf2a3-f173-4fec-b499-89b1199b11fb&amp;wdwaccluster=GEU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200" y="208800"/>
            <a:ext cx="11449600" cy="644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804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258445"/>
            <a:ext cx="10515600" cy="1279797"/>
          </a:xfrm>
        </p:spPr>
        <p:txBody>
          <a:bodyPr>
            <a:normAutofit/>
          </a:bodyPr>
          <a:lstStyle/>
          <a:p>
            <a:r>
              <a:rPr lang="en-GB" dirty="0">
                <a:solidFill>
                  <a:srgbClr val="4DA8F5"/>
                </a:solidFill>
                <a:effectLst/>
                <a:latin typeface="Arial" panose="020B0604020202020204" pitchFamily="34" charset="0"/>
                <a:cs typeface="Arial" panose="020B0604020202020204" pitchFamily="34" charset="0"/>
              </a:rPr>
              <a:t>Feasibility assessment for the reutilisation of refinery spent caustic</a:t>
            </a:r>
            <a:endParaRPr lang="en-US" altLang="en-US" dirty="0">
              <a:solidFill>
                <a:srgbClr val="4DA8F5"/>
              </a:solidFill>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47700" y="1825625"/>
            <a:ext cx="10858500" cy="4351338"/>
          </a:xfrm>
        </p:spPr>
        <p:txBody>
          <a:bodyPr>
            <a:normAutofit/>
          </a:bodyPr>
          <a:lstStyle/>
          <a:p>
            <a:pPr>
              <a:lnSpc>
                <a:spcPct val="120000"/>
              </a:lnSpc>
              <a:buBlip>
                <a:blip r:embed="rId3"/>
              </a:buBlip>
            </a:pPr>
            <a:r>
              <a:rPr lang="tr-TR" altLang="en-US" dirty="0">
                <a:solidFill>
                  <a:schemeClr val="tx1"/>
                </a:solidFill>
                <a:latin typeface="Arial" panose="020B0604020202020204" pitchFamily="34" charset="0"/>
                <a:cs typeface="Arial" panose="020B0604020202020204" pitchFamily="34" charset="0"/>
              </a:rPr>
              <a:t>Objective 1: </a:t>
            </a:r>
            <a:r>
              <a:rPr lang="tr-TR" altLang="en-US" b="1" dirty="0">
                <a:solidFill>
                  <a:schemeClr val="tx1"/>
                </a:solidFill>
                <a:latin typeface="Arial" panose="020B0604020202020204" pitchFamily="34" charset="0"/>
                <a:cs typeface="Arial" panose="020B0604020202020204" pitchFamily="34" charset="0"/>
              </a:rPr>
              <a:t>Content Analysis of the wastes </a:t>
            </a:r>
            <a:r>
              <a:rPr lang="tr-TR" altLang="en-US" dirty="0">
                <a:solidFill>
                  <a:schemeClr val="tx1"/>
                </a:solidFill>
                <a:latin typeface="Arial" panose="020B0604020202020204" pitchFamily="34" charset="0"/>
                <a:cs typeface="Arial" panose="020B0604020202020204" pitchFamily="34" charset="0"/>
              </a:rPr>
              <a:t>produced in the refinery</a:t>
            </a:r>
            <a:endParaRPr lang="de-DE" altLang="en-US" dirty="0">
              <a:solidFill>
                <a:schemeClr val="tx1"/>
              </a:solidFill>
              <a:latin typeface="Arial" panose="020B0604020202020204" pitchFamily="34" charset="0"/>
              <a:cs typeface="Arial" panose="020B0604020202020204" pitchFamily="34" charset="0"/>
            </a:endParaRPr>
          </a:p>
          <a:p>
            <a:pPr>
              <a:lnSpc>
                <a:spcPct val="120000"/>
              </a:lnSpc>
              <a:buBlip>
                <a:blip r:embed="rId3"/>
              </a:buBlip>
            </a:pPr>
            <a:r>
              <a:rPr lang="tr-TR" altLang="en-US" dirty="0">
                <a:solidFill>
                  <a:schemeClr val="tx1"/>
                </a:solidFill>
                <a:latin typeface="Arial" panose="020B0604020202020204" pitchFamily="34" charset="0"/>
                <a:cs typeface="Arial" panose="020B0604020202020204" pitchFamily="34" charset="0"/>
              </a:rPr>
              <a:t>Objective 2: </a:t>
            </a:r>
            <a:r>
              <a:rPr lang="tr-TR" altLang="en-US" b="1" dirty="0">
                <a:solidFill>
                  <a:schemeClr val="tx1"/>
                </a:solidFill>
                <a:latin typeface="Arial" panose="020B0604020202020204" pitchFamily="34" charset="0"/>
                <a:cs typeface="Arial" panose="020B0604020202020204" pitchFamily="34" charset="0"/>
              </a:rPr>
              <a:t>Research of relevant sectors where the waste can be evaluated</a:t>
            </a:r>
            <a:r>
              <a:rPr lang="de-DE" altLang="en-US" b="1" dirty="0">
                <a:solidFill>
                  <a:schemeClr val="tx1"/>
                </a:solidFill>
                <a:latin typeface="Arial" panose="020B0604020202020204" pitchFamily="34" charset="0"/>
                <a:cs typeface="Arial" panose="020B0604020202020204" pitchFamily="34" charset="0"/>
              </a:rPr>
              <a:t> </a:t>
            </a:r>
            <a:endParaRPr lang="en-US" altLang="en-US" b="1" dirty="0">
              <a:solidFill>
                <a:schemeClr val="tx1"/>
              </a:solidFill>
              <a:latin typeface="Arial" panose="020B0604020202020204" pitchFamily="34" charset="0"/>
              <a:cs typeface="Arial" panose="020B0604020202020204" pitchFamily="34" charset="0"/>
            </a:endParaRPr>
          </a:p>
          <a:p>
            <a:pPr>
              <a:lnSpc>
                <a:spcPct val="120000"/>
              </a:lnSpc>
              <a:buBlip>
                <a:blip r:embed="rId3"/>
              </a:buBlip>
            </a:pPr>
            <a:r>
              <a:rPr lang="tr-TR" altLang="en-US" dirty="0">
                <a:solidFill>
                  <a:schemeClr val="tx1"/>
                </a:solidFill>
                <a:latin typeface="Arial" panose="020B0604020202020204" pitchFamily="34" charset="0"/>
                <a:cs typeface="Arial" panose="020B0604020202020204" pitchFamily="34" charset="0"/>
              </a:rPr>
              <a:t>Objective 3: </a:t>
            </a:r>
            <a:r>
              <a:rPr lang="tr-TR" altLang="en-US" b="1" dirty="0">
                <a:solidFill>
                  <a:schemeClr val="tx1"/>
                </a:solidFill>
                <a:latin typeface="Arial" panose="020B0604020202020204" pitchFamily="34" charset="0"/>
                <a:cs typeface="Arial" panose="020B0604020202020204" pitchFamily="34" charset="0"/>
              </a:rPr>
              <a:t>Evaluation of feasible companies</a:t>
            </a:r>
            <a:r>
              <a:rPr lang="de-DE" altLang="en-US" b="1" dirty="0">
                <a:solidFill>
                  <a:schemeClr val="tx1"/>
                </a:solidFill>
                <a:latin typeface="Arial" panose="020B0604020202020204" pitchFamily="34" charset="0"/>
                <a:cs typeface="Arial" panose="020B0604020202020204" pitchFamily="34" charset="0"/>
              </a:rPr>
              <a:t> / </a:t>
            </a:r>
            <a:r>
              <a:rPr lang="de-DE" altLang="en-US" b="1" dirty="0" err="1">
                <a:solidFill>
                  <a:schemeClr val="tx1"/>
                </a:solidFill>
                <a:latin typeface="Arial" panose="020B0604020202020204" pitchFamily="34" charset="0"/>
                <a:cs typeface="Arial" panose="020B0604020202020204" pitchFamily="34" charset="0"/>
              </a:rPr>
              <a:t>partnerships</a:t>
            </a:r>
            <a:endParaRPr lang="de-DE" altLang="en-US" b="1" dirty="0">
              <a:solidFill>
                <a:schemeClr val="tx1"/>
              </a:solidFill>
              <a:latin typeface="Arial" panose="020B0604020202020204" pitchFamily="34" charset="0"/>
              <a:cs typeface="Arial" panose="020B0604020202020204" pitchFamily="34" charset="0"/>
            </a:endParaRPr>
          </a:p>
          <a:p>
            <a:pPr>
              <a:lnSpc>
                <a:spcPct val="120000"/>
              </a:lnSpc>
              <a:buBlip>
                <a:blip r:embed="rId3"/>
              </a:buBlip>
            </a:pPr>
            <a:r>
              <a:rPr lang="tr-TR" altLang="en-US" dirty="0">
                <a:solidFill>
                  <a:schemeClr val="tx1"/>
                </a:solidFill>
                <a:latin typeface="Arial" panose="020B0604020202020204" pitchFamily="34" charset="0"/>
                <a:cs typeface="Arial" panose="020B0604020202020204" pitchFamily="34" charset="0"/>
              </a:rPr>
              <a:t>Objective 4: </a:t>
            </a:r>
            <a:r>
              <a:rPr lang="tr-TR" altLang="en-US" b="1" dirty="0">
                <a:solidFill>
                  <a:schemeClr val="tx1"/>
                </a:solidFill>
                <a:latin typeface="Arial" panose="020B0604020202020204" pitchFamily="34" charset="0"/>
                <a:cs typeface="Arial" panose="020B0604020202020204" pitchFamily="34" charset="0"/>
              </a:rPr>
              <a:t>Technical and economic analysis </a:t>
            </a:r>
            <a:r>
              <a:rPr lang="tr-TR" altLang="en-US" dirty="0">
                <a:solidFill>
                  <a:schemeClr val="tx1"/>
                </a:solidFill>
                <a:latin typeface="Arial" panose="020B0604020202020204" pitchFamily="34" charset="0"/>
                <a:cs typeface="Arial" panose="020B0604020202020204" pitchFamily="34" charset="0"/>
              </a:rPr>
              <a:t>of reutilisation of refinery spent caustic</a:t>
            </a:r>
            <a:endParaRPr lang="en-US" altLang="en-US" dirty="0">
              <a:solidFill>
                <a:schemeClr val="accent2"/>
              </a:solidFill>
              <a:latin typeface="Arial" panose="020B0604020202020204" pitchFamily="34" charset="0"/>
              <a:cs typeface="Arial" panose="020B0604020202020204" pitchFamily="34" charset="0"/>
            </a:endParaRPr>
          </a:p>
        </p:txBody>
      </p:sp>
      <p:sp>
        <p:nvSpPr>
          <p:cNvPr id="4" name="Datumsplatzhalter 5">
            <a:extLst>
              <a:ext uri="{FF2B5EF4-FFF2-40B4-BE49-F238E27FC236}">
                <a16:creationId xmlns:a16="http://schemas.microsoft.com/office/drawing/2014/main" id="{DE3B030D-08FE-E876-3477-4FA267AC2BA0}"/>
              </a:ext>
            </a:extLst>
          </p:cNvPr>
          <p:cNvSpPr txBox="1">
            <a:spLocks/>
          </p:cNvSpPr>
          <p:nvPr/>
        </p:nvSpPr>
        <p:spPr>
          <a:xfrm>
            <a:off x="990600" y="6378118"/>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ltLang="zh-CN" sz="1100" dirty="0">
                <a:solidFill>
                  <a:schemeClr val="tx1">
                    <a:tint val="75000"/>
                  </a:schemeClr>
                </a:solidFill>
              </a:rPr>
              <a:t>2024/10/08</a:t>
            </a:r>
            <a:endParaRPr lang="zh-CN" altLang="en-US" sz="1100" dirty="0">
              <a:solidFill>
                <a:schemeClr val="tx1">
                  <a:tint val="75000"/>
                </a:schemeClr>
              </a:solidFill>
            </a:endParaRPr>
          </a:p>
        </p:txBody>
      </p:sp>
      <p:sp>
        <p:nvSpPr>
          <p:cNvPr id="9" name="Fußzeilenplatzhalter 6">
            <a:extLst>
              <a:ext uri="{FF2B5EF4-FFF2-40B4-BE49-F238E27FC236}">
                <a16:creationId xmlns:a16="http://schemas.microsoft.com/office/drawing/2014/main" id="{585BAB9A-382A-E64E-8966-D553C0E8D3F9}"/>
              </a:ext>
            </a:extLst>
          </p:cNvPr>
          <p:cNvSpPr txBox="1">
            <a:spLocks/>
          </p:cNvSpPr>
          <p:nvPr/>
        </p:nvSpPr>
        <p:spPr>
          <a:xfrm>
            <a:off x="4191000" y="6378118"/>
            <a:ext cx="4114800" cy="365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altLang="zh-CN" sz="1100" dirty="0">
                <a:solidFill>
                  <a:schemeClr val="tx1">
                    <a:tint val="75000"/>
                  </a:schemeClr>
                </a:solidFill>
                <a:latin typeface="+mn-lt"/>
              </a:rPr>
              <a:t>WEBINAR </a:t>
            </a:r>
            <a:r>
              <a:rPr lang="de-AT" altLang="zh-CN" sz="1100" dirty="0" err="1">
                <a:solidFill>
                  <a:schemeClr val="tx1">
                    <a:tint val="75000"/>
                  </a:schemeClr>
                </a:solidFill>
                <a:latin typeface="+mn-lt"/>
              </a:rPr>
              <a:t>stakeholder</a:t>
            </a:r>
            <a:r>
              <a:rPr lang="de-AT" altLang="zh-CN" sz="1100" dirty="0">
                <a:solidFill>
                  <a:schemeClr val="tx1">
                    <a:tint val="75000"/>
                  </a:schemeClr>
                </a:solidFill>
                <a:latin typeface="+mn-lt"/>
              </a:rPr>
              <a:t> </a:t>
            </a:r>
            <a:r>
              <a:rPr lang="de-AT" altLang="zh-CN" sz="1100" dirty="0" err="1">
                <a:solidFill>
                  <a:schemeClr val="tx1">
                    <a:tint val="75000"/>
                  </a:schemeClr>
                </a:solidFill>
                <a:latin typeface="+mn-lt"/>
              </a:rPr>
              <a:t>mobilisation</a:t>
            </a:r>
            <a:r>
              <a:rPr lang="de-AT" altLang="zh-CN" sz="1100" dirty="0">
                <a:solidFill>
                  <a:schemeClr val="tx1">
                    <a:tint val="75000"/>
                  </a:schemeClr>
                </a:solidFill>
                <a:latin typeface="+mn-lt"/>
              </a:rPr>
              <a:t> &amp; </a:t>
            </a:r>
            <a:r>
              <a:rPr lang="de-AT" altLang="zh-CN" sz="1100" dirty="0" err="1">
                <a:solidFill>
                  <a:schemeClr val="tx1">
                    <a:tint val="75000"/>
                  </a:schemeClr>
                </a:solidFill>
                <a:latin typeface="+mn-lt"/>
              </a:rPr>
              <a:t>roadmapping</a:t>
            </a:r>
            <a:r>
              <a:rPr lang="de-AT" altLang="zh-CN" sz="1100" dirty="0">
                <a:solidFill>
                  <a:schemeClr val="tx1">
                    <a:tint val="75000"/>
                  </a:schemeClr>
                </a:solidFill>
                <a:latin typeface="+mn-lt"/>
              </a:rPr>
              <a:t> / EI-JKU</a:t>
            </a:r>
            <a:endParaRPr lang="zh-CN" altLang="en-US" sz="1100" dirty="0">
              <a:solidFill>
                <a:schemeClr val="tx1">
                  <a:tint val="75000"/>
                </a:schemeClr>
              </a:solidFill>
              <a:latin typeface="+mn-lt"/>
            </a:endParaRPr>
          </a:p>
        </p:txBody>
      </p:sp>
      <p:sp>
        <p:nvSpPr>
          <p:cNvPr id="10" name="Foliennummernplatzhalter 7">
            <a:extLst>
              <a:ext uri="{FF2B5EF4-FFF2-40B4-BE49-F238E27FC236}">
                <a16:creationId xmlns:a16="http://schemas.microsoft.com/office/drawing/2014/main" id="{34995F67-281E-B20D-2266-39E2EAE6F938}"/>
              </a:ext>
            </a:extLst>
          </p:cNvPr>
          <p:cNvSpPr txBox="1">
            <a:spLocks/>
          </p:cNvSpPr>
          <p:nvPr/>
        </p:nvSpPr>
        <p:spPr>
          <a:xfrm>
            <a:off x="8763000" y="6378118"/>
            <a:ext cx="2743200" cy="365125"/>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12</a:t>
            </a:fld>
            <a:endParaRPr lang="zh-CN" altLang="en-US"/>
          </a:p>
        </p:txBody>
      </p:sp>
      <p:pic>
        <p:nvPicPr>
          <p:cNvPr id="11" name="Grafik 10">
            <a:extLst>
              <a:ext uri="{FF2B5EF4-FFF2-40B4-BE49-F238E27FC236}">
                <a16:creationId xmlns:a16="http://schemas.microsoft.com/office/drawing/2014/main" id="{D41445C8-0D6C-3436-A1C9-3ED1E0266D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5292" y="6181690"/>
            <a:ext cx="1342287" cy="505255"/>
          </a:xfrm>
          <a:prstGeom prst="rect">
            <a:avLst/>
          </a:prstGeom>
        </p:spPr>
      </p:pic>
      <p:pic>
        <p:nvPicPr>
          <p:cNvPr id="13" name="Grafik 12">
            <a:extLst>
              <a:ext uri="{FF2B5EF4-FFF2-40B4-BE49-F238E27FC236}">
                <a16:creationId xmlns:a16="http://schemas.microsoft.com/office/drawing/2014/main" id="{957A029C-A953-ABC0-5CDC-FA3BFC6E93A3}"/>
              </a:ext>
            </a:extLst>
          </p:cNvPr>
          <p:cNvPicPr>
            <a:picLocks noChangeAspect="1"/>
          </p:cNvPicPr>
          <p:nvPr/>
        </p:nvPicPr>
        <p:blipFill>
          <a:blip r:embed="rId5"/>
          <a:stretch>
            <a:fillRect/>
          </a:stretch>
        </p:blipFill>
        <p:spPr>
          <a:xfrm>
            <a:off x="9677314" y="3884742"/>
            <a:ext cx="1778241" cy="1593424"/>
          </a:xfrm>
          <a:prstGeom prst="rect">
            <a:avLst/>
          </a:prstGeom>
        </p:spPr>
      </p:pic>
    </p:spTree>
    <p:extLst>
      <p:ext uri="{BB962C8B-B14F-4D97-AF65-F5344CB8AC3E}">
        <p14:creationId xmlns:p14="http://schemas.microsoft.com/office/powerpoint/2010/main" val="3801265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D570C978-D23A-0701-A4EB-13DF8F647BFA}"/>
              </a:ext>
            </a:extLst>
          </p:cNvPr>
          <p:cNvSpPr txBox="1"/>
          <p:nvPr/>
        </p:nvSpPr>
        <p:spPr>
          <a:xfrm>
            <a:off x="2113479" y="1102679"/>
            <a:ext cx="5411946" cy="318100"/>
          </a:xfrm>
          <a:prstGeom prst="rect">
            <a:avLst/>
          </a:prstGeom>
        </p:spPr>
        <p:txBody>
          <a:bodyPr vert="horz" wrap="square" lIns="0" tIns="0" rIns="0" bIns="0" rtlCol="0">
            <a:spAutoFit/>
          </a:bodyPr>
          <a:lstStyle/>
          <a:p>
            <a:pPr marL="0" marR="0" lvl="0" indent="0" algn="l" defTabSz="914400" rtl="0" eaLnBrk="1" fontAlgn="auto" latinLnBrk="0" hangingPunct="1">
              <a:lnSpc>
                <a:spcPts val="2681"/>
              </a:lnSpc>
              <a:spcBef>
                <a:spcPts val="0"/>
              </a:spcBef>
              <a:spcAft>
                <a:spcPts val="0"/>
              </a:spcAft>
              <a:buClrTx/>
              <a:buSzTx/>
              <a:buFontTx/>
              <a:buNone/>
              <a:tabLst/>
              <a:defRPr/>
            </a:pPr>
            <a:r>
              <a:rPr lang="de-DE" sz="2000" b="1" dirty="0">
                <a:solidFill>
                  <a:srgbClr val="F76B5A"/>
                </a:solidFill>
                <a:cs typeface="Arial" panose="020B0604020202020204" pitchFamily="34" charset="0"/>
              </a:rPr>
              <a:t>Initial </a:t>
            </a:r>
            <a:r>
              <a:rPr lang="de-DE" sz="2000" b="1" dirty="0" err="1">
                <a:solidFill>
                  <a:srgbClr val="F76B5A"/>
                </a:solidFill>
                <a:cs typeface="Arial" panose="020B0604020202020204" pitchFamily="34" charset="0"/>
              </a:rPr>
              <a:t>step</a:t>
            </a:r>
            <a:r>
              <a:rPr lang="de-DE" sz="2000" b="1" dirty="0">
                <a:solidFill>
                  <a:srgbClr val="F76B5A"/>
                </a:solidFill>
                <a:cs typeface="Arial" panose="020B0604020202020204" pitchFamily="34" charset="0"/>
              </a:rPr>
              <a:t>: </a:t>
            </a:r>
            <a:r>
              <a:rPr sz="2000" b="1" dirty="0">
                <a:solidFill>
                  <a:srgbClr val="F76B5A"/>
                </a:solidFill>
                <a:cs typeface="Arial" panose="020B0604020202020204" pitchFamily="34" charset="0"/>
              </a:rPr>
              <a:t>Visioning Workshop</a:t>
            </a:r>
            <a:r>
              <a:rPr lang="de-DE" sz="2000" b="1" dirty="0">
                <a:solidFill>
                  <a:srgbClr val="F76B5A"/>
                </a:solidFill>
                <a:cs typeface="Arial" panose="020B0604020202020204" pitchFamily="34" charset="0"/>
              </a:rPr>
              <a:t>!</a:t>
            </a:r>
            <a:endParaRPr sz="2000" b="1" dirty="0">
              <a:solidFill>
                <a:srgbClr val="F76B5A"/>
              </a:solidFill>
              <a:cs typeface="Arial" panose="020B0604020202020204" pitchFamily="34" charset="0"/>
            </a:endParaRPr>
          </a:p>
        </p:txBody>
      </p:sp>
      <p:pic>
        <p:nvPicPr>
          <p:cNvPr id="6" name="Resim 5">
            <a:extLst>
              <a:ext uri="{FF2B5EF4-FFF2-40B4-BE49-F238E27FC236}">
                <a16:creationId xmlns:a16="http://schemas.microsoft.com/office/drawing/2014/main" id="{4CD30488-A546-E0A0-C42F-DACCEDF385C5}"/>
              </a:ext>
            </a:extLst>
          </p:cNvPr>
          <p:cNvPicPr>
            <a:picLocks noChangeAspect="1"/>
          </p:cNvPicPr>
          <p:nvPr/>
        </p:nvPicPr>
        <p:blipFill>
          <a:blip r:embed="rId3"/>
          <a:stretch>
            <a:fillRect/>
          </a:stretch>
        </p:blipFill>
        <p:spPr>
          <a:xfrm>
            <a:off x="6176441" y="1102679"/>
            <a:ext cx="6015559" cy="4789562"/>
          </a:xfrm>
          <a:prstGeom prst="rect">
            <a:avLst/>
          </a:prstGeom>
        </p:spPr>
      </p:pic>
      <p:sp>
        <p:nvSpPr>
          <p:cNvPr id="7" name="Title 1">
            <a:extLst>
              <a:ext uri="{FF2B5EF4-FFF2-40B4-BE49-F238E27FC236}">
                <a16:creationId xmlns:a16="http://schemas.microsoft.com/office/drawing/2014/main" id="{EB56D020-64AC-0953-1520-2811630CFB56}"/>
              </a:ext>
            </a:extLst>
          </p:cNvPr>
          <p:cNvSpPr txBox="1">
            <a:spLocks/>
          </p:cNvSpPr>
          <p:nvPr/>
        </p:nvSpPr>
        <p:spPr>
          <a:xfrm>
            <a:off x="381887" y="1374265"/>
            <a:ext cx="5794554" cy="5294301"/>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400" b="1" kern="1200">
                <a:solidFill>
                  <a:schemeClr val="tx1"/>
                </a:solidFill>
                <a:effectLst>
                  <a:outerShdw blurRad="38100" dist="38100" dir="2700000" algn="tl">
                    <a:srgbClr val="000000">
                      <a:alpha val="43137"/>
                    </a:srgbClr>
                  </a:outerShdw>
                </a:effectLst>
                <a:latin typeface="+mj-lt"/>
                <a:ea typeface="+mj-ea"/>
                <a:cs typeface="+mj-cs"/>
              </a:defRPr>
            </a:lvl1pPr>
          </a:lstStyle>
          <a:p>
            <a:pPr marL="342900" marR="0" indent="-342900" algn="just" fontAlgn="auto">
              <a:lnSpc>
                <a:spcPct val="125000"/>
              </a:lnSpc>
              <a:spcBef>
                <a:spcPct val="0"/>
              </a:spcBef>
              <a:spcAft>
                <a:spcPts val="0"/>
              </a:spcAft>
              <a:buClrTx/>
              <a:buSzPts val="1400"/>
              <a:buBlip>
                <a:blip r:embed="rId4"/>
              </a:buBlip>
              <a:tabLst/>
              <a:defRPr/>
            </a:pPr>
            <a:r>
              <a:rPr lang="en-US" sz="1700" dirty="0">
                <a:effectLst/>
                <a:latin typeface="+mn-lt"/>
                <a:ea typeface="SimSun" panose="02010600030101010101" pitchFamily="2" charset="-122"/>
                <a:cs typeface="Times New Roman" panose="02020603050405020304" pitchFamily="18" charset="0"/>
              </a:rPr>
              <a:t>Goal</a:t>
            </a:r>
            <a:r>
              <a:rPr lang="en-US" sz="1700" b="0" dirty="0">
                <a:effectLst/>
                <a:latin typeface="+mn-lt"/>
                <a:ea typeface="SimSun" panose="02010600030101010101" pitchFamily="2" charset="-122"/>
                <a:cs typeface="Times New Roman" panose="02020603050405020304" pitchFamily="18" charset="0"/>
              </a:rPr>
              <a:t>: Establish a basis for a common industrial symbiosis vision in the region to motivate stakeholders and increase their engagement</a:t>
            </a:r>
            <a:endParaRPr lang="tr-TR" sz="1700" b="0" dirty="0">
              <a:effectLst/>
              <a:latin typeface="+mn-lt"/>
              <a:ea typeface="SimSun" panose="02010600030101010101" pitchFamily="2" charset="-122"/>
              <a:cs typeface="Times New Roman" panose="02020603050405020304" pitchFamily="18" charset="0"/>
            </a:endParaRPr>
          </a:p>
          <a:p>
            <a:pPr marL="342900" marR="0" indent="-342900" algn="just" fontAlgn="auto">
              <a:lnSpc>
                <a:spcPct val="125000"/>
              </a:lnSpc>
              <a:spcBef>
                <a:spcPct val="0"/>
              </a:spcBef>
              <a:spcAft>
                <a:spcPts val="0"/>
              </a:spcAft>
              <a:buClrTx/>
              <a:buSzPts val="1400"/>
              <a:buBlip>
                <a:blip r:embed="rId4"/>
              </a:buBlip>
              <a:tabLst/>
              <a:defRPr/>
            </a:pPr>
            <a:r>
              <a:rPr lang="en-US" sz="1700" b="0" dirty="0">
                <a:effectLst/>
                <a:latin typeface="+mn-lt"/>
                <a:ea typeface="SimSun" panose="02010600030101010101" pitchFamily="2" charset="-122"/>
                <a:cs typeface="Times New Roman" panose="02020603050405020304" pitchFamily="18" charset="0"/>
              </a:rPr>
              <a:t>28 people from 21 organizations</a:t>
            </a:r>
            <a:endParaRPr lang="tr-TR" sz="1700" b="0" dirty="0">
              <a:effectLst/>
              <a:latin typeface="+mn-lt"/>
              <a:ea typeface="SimSun" panose="02010600030101010101" pitchFamily="2" charset="-122"/>
              <a:cs typeface="Times New Roman" panose="02020603050405020304" pitchFamily="18" charset="0"/>
            </a:endParaRPr>
          </a:p>
          <a:p>
            <a:pPr marL="342900" marR="0" indent="-342900" algn="just" fontAlgn="auto">
              <a:lnSpc>
                <a:spcPct val="125000"/>
              </a:lnSpc>
              <a:spcBef>
                <a:spcPct val="0"/>
              </a:spcBef>
              <a:spcAft>
                <a:spcPts val="0"/>
              </a:spcAft>
              <a:buClrTx/>
              <a:buSzPts val="1400"/>
              <a:buBlip>
                <a:blip r:embed="rId4"/>
              </a:buBlip>
              <a:tabLst/>
              <a:defRPr/>
            </a:pPr>
            <a:r>
              <a:rPr lang="de-DE" sz="1700" dirty="0">
                <a:effectLst/>
                <a:latin typeface="+mn-lt"/>
                <a:ea typeface="SimSun" panose="02010600030101010101" pitchFamily="2" charset="-122"/>
                <a:cs typeface="Times New Roman" panose="02020603050405020304" pitchFamily="18" charset="0"/>
              </a:rPr>
              <a:t>Content: </a:t>
            </a:r>
            <a:r>
              <a:rPr lang="tr-TR" sz="1700" b="0" dirty="0">
                <a:effectLst/>
                <a:latin typeface="+mn-lt"/>
                <a:ea typeface="SimSun" panose="02010600030101010101" pitchFamily="2" charset="-122"/>
                <a:cs typeface="Times New Roman" panose="02020603050405020304" pitchFamily="18" charset="0"/>
              </a:rPr>
              <a:t>Existing IS practices in TUPRAS </a:t>
            </a:r>
          </a:p>
          <a:p>
            <a:pPr marL="342900" marR="0" indent="-342900" algn="just" fontAlgn="auto">
              <a:lnSpc>
                <a:spcPct val="125000"/>
              </a:lnSpc>
              <a:spcBef>
                <a:spcPct val="0"/>
              </a:spcBef>
              <a:spcAft>
                <a:spcPts val="0"/>
              </a:spcAft>
              <a:buClrTx/>
              <a:buSzPts val="1400"/>
              <a:buBlip>
                <a:blip r:embed="rId4"/>
              </a:buBlip>
              <a:tabLst/>
              <a:defRPr/>
            </a:pPr>
            <a:r>
              <a:rPr lang="tr-TR" sz="1700" b="0" dirty="0">
                <a:effectLst/>
                <a:latin typeface="+mn-lt"/>
                <a:ea typeface="SimSun" panose="02010600030101010101" pitchFamily="2" charset="-122"/>
                <a:cs typeface="Times New Roman" panose="02020603050405020304" pitchFamily="18" charset="0"/>
              </a:rPr>
              <a:t>Existing IS practices in the companies attending the workshop </a:t>
            </a:r>
          </a:p>
          <a:p>
            <a:pPr marL="342900" marR="0" indent="-342900" algn="just" fontAlgn="auto">
              <a:lnSpc>
                <a:spcPct val="125000"/>
              </a:lnSpc>
              <a:spcBef>
                <a:spcPct val="0"/>
              </a:spcBef>
              <a:spcAft>
                <a:spcPts val="0"/>
              </a:spcAft>
              <a:buClrTx/>
              <a:buSzPts val="1400"/>
              <a:buBlip>
                <a:blip r:embed="rId4"/>
              </a:buBlip>
              <a:tabLst/>
              <a:defRPr/>
            </a:pPr>
            <a:r>
              <a:rPr lang="tr-TR" sz="1700" dirty="0">
                <a:effectLst/>
                <a:latin typeface="+mn-lt"/>
                <a:ea typeface="SimSun" panose="02010600030101010101" pitchFamily="2" charset="-122"/>
                <a:cs typeface="Times New Roman" panose="02020603050405020304" pitchFamily="18" charset="0"/>
              </a:rPr>
              <a:t>New IS opportunities </a:t>
            </a:r>
            <a:r>
              <a:rPr lang="tr-TR" sz="1700" b="0" dirty="0">
                <a:effectLst/>
                <a:latin typeface="+mn-lt"/>
                <a:ea typeface="SimSun" panose="02010600030101010101" pitchFamily="2" charset="-122"/>
                <a:cs typeface="Times New Roman" panose="02020603050405020304" pitchFamily="18" charset="0"/>
              </a:rPr>
              <a:t>discussed during the workshop </a:t>
            </a:r>
          </a:p>
          <a:p>
            <a:pPr marL="342900" marR="0" indent="-342900" algn="just" fontAlgn="auto">
              <a:lnSpc>
                <a:spcPct val="125000"/>
              </a:lnSpc>
              <a:spcBef>
                <a:spcPct val="0"/>
              </a:spcBef>
              <a:spcAft>
                <a:spcPts val="0"/>
              </a:spcAft>
              <a:buClrTx/>
              <a:buSzPts val="1400"/>
              <a:buBlip>
                <a:blip r:embed="rId4"/>
              </a:buBlip>
              <a:tabLst/>
              <a:defRPr/>
            </a:pPr>
            <a:r>
              <a:rPr lang="tr-TR" sz="1700" dirty="0">
                <a:effectLst/>
                <a:latin typeface="+mn-lt"/>
                <a:ea typeface="SimSun" panose="02010600030101010101" pitchFamily="2" charset="-122"/>
                <a:cs typeface="Times New Roman" panose="02020603050405020304" pitchFamily="18" charset="0"/>
              </a:rPr>
              <a:t>Challenges and limitations </a:t>
            </a:r>
            <a:r>
              <a:rPr lang="tr-TR" sz="1700" b="0" dirty="0">
                <a:effectLst/>
                <a:latin typeface="+mn-lt"/>
                <a:ea typeface="SimSun" panose="02010600030101010101" pitchFamily="2" charset="-122"/>
                <a:cs typeface="Times New Roman" panose="02020603050405020304" pitchFamily="18" charset="0"/>
              </a:rPr>
              <a:t>evaluated </a:t>
            </a:r>
          </a:p>
          <a:p>
            <a:pPr marL="342900" marR="0" indent="-342900" algn="just" fontAlgn="auto">
              <a:lnSpc>
                <a:spcPct val="125000"/>
              </a:lnSpc>
              <a:spcBef>
                <a:spcPct val="0"/>
              </a:spcBef>
              <a:spcAft>
                <a:spcPts val="0"/>
              </a:spcAft>
              <a:buClrTx/>
              <a:buSzPts val="1400"/>
              <a:buBlip>
                <a:blip r:embed="rId4"/>
              </a:buBlip>
              <a:tabLst/>
              <a:defRPr/>
            </a:pPr>
            <a:r>
              <a:rPr lang="tr-TR" altLang="en-US" sz="1700" dirty="0">
                <a:effectLst/>
                <a:latin typeface="+mn-lt"/>
                <a:ea typeface="SimSun" panose="02010600030101010101" pitchFamily="2" charset="-122"/>
                <a:cs typeface="Times New Roman" panose="02020603050405020304" pitchFamily="18" charset="0"/>
              </a:rPr>
              <a:t>Follow-up meetings </a:t>
            </a:r>
            <a:r>
              <a:rPr lang="tr-TR" altLang="en-US" sz="1700" b="0" dirty="0">
                <a:effectLst/>
                <a:latin typeface="+mn-lt"/>
                <a:ea typeface="SimSun" panose="02010600030101010101" pitchFamily="2" charset="-122"/>
                <a:cs typeface="Times New Roman" panose="02020603050405020304" pitchFamily="18" charset="0"/>
              </a:rPr>
              <a:t>planned for the identified opportunities</a:t>
            </a:r>
          </a:p>
          <a:p>
            <a:pPr marL="342900" marR="0" lvl="0" indent="-342900" algn="just" defTabSz="914400" rtl="0" eaLnBrk="1" fontAlgn="auto" latinLnBrk="0" hangingPunct="1">
              <a:lnSpc>
                <a:spcPct val="170000"/>
              </a:lnSpc>
              <a:spcBef>
                <a:spcPct val="0"/>
              </a:spcBef>
              <a:spcAft>
                <a:spcPts val="0"/>
              </a:spcAft>
              <a:buClrTx/>
              <a:buSzTx/>
              <a:buFont typeface="Arial" panose="020B0604020202020204" pitchFamily="34" charset="0"/>
              <a:buChar char="•"/>
              <a:tabLst/>
              <a:defRPr/>
            </a:pPr>
            <a:endParaRPr kumimoji="0" lang="tr-TR" altLang="en-US" sz="3600" b="0"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sp>
        <p:nvSpPr>
          <p:cNvPr id="2" name="Datumsplatzhalter 5">
            <a:extLst>
              <a:ext uri="{FF2B5EF4-FFF2-40B4-BE49-F238E27FC236}">
                <a16:creationId xmlns:a16="http://schemas.microsoft.com/office/drawing/2014/main" id="{DCA211F5-85A5-18D0-A81D-294DB79C92F8}"/>
              </a:ext>
            </a:extLst>
          </p:cNvPr>
          <p:cNvSpPr txBox="1">
            <a:spLocks/>
          </p:cNvSpPr>
          <p:nvPr/>
        </p:nvSpPr>
        <p:spPr>
          <a:xfrm>
            <a:off x="990600" y="6378118"/>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ltLang="zh-CN" sz="1100" dirty="0">
                <a:solidFill>
                  <a:schemeClr val="tx1">
                    <a:tint val="75000"/>
                  </a:schemeClr>
                </a:solidFill>
              </a:rPr>
              <a:t>2024/10/08</a:t>
            </a:r>
            <a:endParaRPr lang="zh-CN" altLang="en-US" sz="1100" dirty="0">
              <a:solidFill>
                <a:schemeClr val="tx1">
                  <a:tint val="75000"/>
                </a:schemeClr>
              </a:solidFill>
            </a:endParaRPr>
          </a:p>
        </p:txBody>
      </p:sp>
      <p:sp>
        <p:nvSpPr>
          <p:cNvPr id="3" name="Fußzeilenplatzhalter 6">
            <a:extLst>
              <a:ext uri="{FF2B5EF4-FFF2-40B4-BE49-F238E27FC236}">
                <a16:creationId xmlns:a16="http://schemas.microsoft.com/office/drawing/2014/main" id="{C44765C7-E6AC-C552-57E2-B89A064D2AC7}"/>
              </a:ext>
            </a:extLst>
          </p:cNvPr>
          <p:cNvSpPr txBox="1">
            <a:spLocks/>
          </p:cNvSpPr>
          <p:nvPr/>
        </p:nvSpPr>
        <p:spPr>
          <a:xfrm>
            <a:off x="4191000" y="6378118"/>
            <a:ext cx="4114800" cy="365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altLang="zh-CN" sz="1100" dirty="0">
                <a:solidFill>
                  <a:schemeClr val="tx1">
                    <a:tint val="75000"/>
                  </a:schemeClr>
                </a:solidFill>
                <a:latin typeface="+mn-lt"/>
              </a:rPr>
              <a:t>WEBINAR </a:t>
            </a:r>
            <a:r>
              <a:rPr lang="de-AT" altLang="zh-CN" sz="1100" dirty="0" err="1">
                <a:solidFill>
                  <a:schemeClr val="tx1">
                    <a:tint val="75000"/>
                  </a:schemeClr>
                </a:solidFill>
                <a:latin typeface="+mn-lt"/>
              </a:rPr>
              <a:t>stakeholder</a:t>
            </a:r>
            <a:r>
              <a:rPr lang="de-AT" altLang="zh-CN" sz="1100" dirty="0">
                <a:solidFill>
                  <a:schemeClr val="tx1">
                    <a:tint val="75000"/>
                  </a:schemeClr>
                </a:solidFill>
                <a:latin typeface="+mn-lt"/>
              </a:rPr>
              <a:t> </a:t>
            </a:r>
            <a:r>
              <a:rPr lang="de-AT" altLang="zh-CN" sz="1100" dirty="0" err="1">
                <a:solidFill>
                  <a:schemeClr val="tx1">
                    <a:tint val="75000"/>
                  </a:schemeClr>
                </a:solidFill>
                <a:latin typeface="+mn-lt"/>
              </a:rPr>
              <a:t>mobilisation</a:t>
            </a:r>
            <a:r>
              <a:rPr lang="de-AT" altLang="zh-CN" sz="1100" dirty="0">
                <a:solidFill>
                  <a:schemeClr val="tx1">
                    <a:tint val="75000"/>
                  </a:schemeClr>
                </a:solidFill>
                <a:latin typeface="+mn-lt"/>
              </a:rPr>
              <a:t> &amp; </a:t>
            </a:r>
            <a:r>
              <a:rPr lang="de-AT" altLang="zh-CN" sz="1100" dirty="0" err="1">
                <a:solidFill>
                  <a:schemeClr val="tx1">
                    <a:tint val="75000"/>
                  </a:schemeClr>
                </a:solidFill>
                <a:latin typeface="+mn-lt"/>
              </a:rPr>
              <a:t>roadmapping</a:t>
            </a:r>
            <a:r>
              <a:rPr lang="de-AT" altLang="zh-CN" sz="1100" dirty="0">
                <a:solidFill>
                  <a:schemeClr val="tx1">
                    <a:tint val="75000"/>
                  </a:schemeClr>
                </a:solidFill>
                <a:latin typeface="+mn-lt"/>
              </a:rPr>
              <a:t> / EI-JKU</a:t>
            </a:r>
            <a:endParaRPr lang="zh-CN" altLang="en-US" sz="1100" dirty="0">
              <a:solidFill>
                <a:schemeClr val="tx1">
                  <a:tint val="75000"/>
                </a:schemeClr>
              </a:solidFill>
              <a:latin typeface="+mn-lt"/>
            </a:endParaRPr>
          </a:p>
        </p:txBody>
      </p:sp>
      <p:sp>
        <p:nvSpPr>
          <p:cNvPr id="4" name="Foliennummernplatzhalter 7">
            <a:extLst>
              <a:ext uri="{FF2B5EF4-FFF2-40B4-BE49-F238E27FC236}">
                <a16:creationId xmlns:a16="http://schemas.microsoft.com/office/drawing/2014/main" id="{9E9A2FF2-B37A-8F71-676D-86091666B751}"/>
              </a:ext>
            </a:extLst>
          </p:cNvPr>
          <p:cNvSpPr txBox="1">
            <a:spLocks/>
          </p:cNvSpPr>
          <p:nvPr/>
        </p:nvSpPr>
        <p:spPr>
          <a:xfrm>
            <a:off x="8763000" y="6378118"/>
            <a:ext cx="2743200" cy="365125"/>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13</a:t>
            </a:fld>
            <a:endParaRPr lang="zh-CN" altLang="en-US"/>
          </a:p>
        </p:txBody>
      </p:sp>
      <p:pic>
        <p:nvPicPr>
          <p:cNvPr id="8" name="Grafik 7">
            <a:extLst>
              <a:ext uri="{FF2B5EF4-FFF2-40B4-BE49-F238E27FC236}">
                <a16:creationId xmlns:a16="http://schemas.microsoft.com/office/drawing/2014/main" id="{8DD5E6B1-7E5D-E2E8-C063-BF37878A0B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5292" y="6181690"/>
            <a:ext cx="1342287" cy="505255"/>
          </a:xfrm>
          <a:prstGeom prst="rect">
            <a:avLst/>
          </a:prstGeom>
        </p:spPr>
      </p:pic>
      <p:sp>
        <p:nvSpPr>
          <p:cNvPr id="9" name="Title 1">
            <a:extLst>
              <a:ext uri="{FF2B5EF4-FFF2-40B4-BE49-F238E27FC236}">
                <a16:creationId xmlns:a16="http://schemas.microsoft.com/office/drawing/2014/main" id="{4FB46B25-14E8-EBD4-DE0F-19B8F30120F1}"/>
              </a:ext>
            </a:extLst>
          </p:cNvPr>
          <p:cNvSpPr>
            <a:spLocks noGrp="1"/>
          </p:cNvSpPr>
          <p:nvPr>
            <p:ph type="title"/>
          </p:nvPr>
        </p:nvSpPr>
        <p:spPr>
          <a:xfrm>
            <a:off x="381887" y="0"/>
            <a:ext cx="10515600" cy="1279797"/>
          </a:xfrm>
        </p:spPr>
        <p:txBody>
          <a:bodyPr>
            <a:normAutofit/>
          </a:bodyPr>
          <a:lstStyle/>
          <a:p>
            <a:r>
              <a:rPr lang="en-GB" dirty="0">
                <a:solidFill>
                  <a:srgbClr val="4DA8F5"/>
                </a:solidFill>
                <a:effectLst/>
                <a:latin typeface="Arial" panose="020B0604020202020204" pitchFamily="34" charset="0"/>
                <a:cs typeface="Arial" panose="020B0604020202020204" pitchFamily="34" charset="0"/>
              </a:rPr>
              <a:t>Feasibility assessment for the reutilisation of refinery spent caustic</a:t>
            </a:r>
            <a:endParaRPr lang="en-US" altLang="en-US" dirty="0">
              <a:solidFill>
                <a:srgbClr val="4DA8F5"/>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5471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2CCC50D-8AFF-54A1-83E9-4940293B2ACB}"/>
              </a:ext>
            </a:extLst>
          </p:cNvPr>
          <p:cNvSpPr>
            <a:spLocks noGrp="1"/>
          </p:cNvSpPr>
          <p:nvPr>
            <p:ph idx="1"/>
          </p:nvPr>
        </p:nvSpPr>
        <p:spPr>
          <a:xfrm>
            <a:off x="647700" y="1287035"/>
            <a:ext cx="10515600" cy="4838357"/>
          </a:xfrm>
        </p:spPr>
        <p:txBody>
          <a:bodyPr>
            <a:normAutofit/>
          </a:bodyPr>
          <a:lstStyle/>
          <a:p>
            <a:pPr marL="0" indent="0">
              <a:lnSpc>
                <a:spcPct val="100000"/>
              </a:lnSpc>
              <a:buNone/>
            </a:pPr>
            <a:endParaRPr lang="de-AT" sz="1800" dirty="0">
              <a:solidFill>
                <a:schemeClr val="tx1"/>
              </a:solidFill>
            </a:endParaRPr>
          </a:p>
          <a:p>
            <a:pPr marL="0" indent="0">
              <a:lnSpc>
                <a:spcPct val="100000"/>
              </a:lnSpc>
              <a:buNone/>
            </a:pPr>
            <a:r>
              <a:rPr lang="de-AT" sz="1800" dirty="0">
                <a:solidFill>
                  <a:schemeClr val="tx1"/>
                </a:solidFill>
              </a:rPr>
              <a:t>The Stakeholders </a:t>
            </a:r>
            <a:r>
              <a:rPr lang="de-AT" sz="1800" dirty="0" err="1">
                <a:solidFill>
                  <a:schemeClr val="tx1"/>
                </a:solidFill>
              </a:rPr>
              <a:t>engagement</a:t>
            </a:r>
            <a:r>
              <a:rPr lang="de-AT" sz="1800" dirty="0">
                <a:solidFill>
                  <a:schemeClr val="tx1"/>
                </a:solidFill>
              </a:rPr>
              <a:t> </a:t>
            </a:r>
            <a:r>
              <a:rPr lang="de-AT" sz="1800" dirty="0" err="1">
                <a:solidFill>
                  <a:schemeClr val="tx1"/>
                </a:solidFill>
              </a:rPr>
              <a:t>strategies</a:t>
            </a:r>
            <a:r>
              <a:rPr lang="de-AT" sz="1800" dirty="0">
                <a:solidFill>
                  <a:schemeClr val="tx1"/>
                </a:solidFill>
              </a:rPr>
              <a:t> </a:t>
            </a:r>
            <a:r>
              <a:rPr lang="de-AT" sz="1800" dirty="0" err="1">
                <a:solidFill>
                  <a:schemeClr val="tx1"/>
                </a:solidFill>
              </a:rPr>
              <a:t>followed</a:t>
            </a:r>
            <a:r>
              <a:rPr lang="de-AT" sz="1800" dirty="0">
                <a:solidFill>
                  <a:schemeClr val="tx1"/>
                </a:solidFill>
              </a:rPr>
              <a:t> a 5 </a:t>
            </a:r>
            <a:r>
              <a:rPr lang="de-AT" sz="1800" dirty="0" err="1">
                <a:solidFill>
                  <a:schemeClr val="tx1"/>
                </a:solidFill>
              </a:rPr>
              <a:t>step</a:t>
            </a:r>
            <a:r>
              <a:rPr lang="de-AT" sz="1800" dirty="0">
                <a:solidFill>
                  <a:schemeClr val="tx1"/>
                </a:solidFill>
              </a:rPr>
              <a:t> </a:t>
            </a:r>
            <a:r>
              <a:rPr lang="de-AT" sz="1800" dirty="0" err="1">
                <a:solidFill>
                  <a:schemeClr val="tx1"/>
                </a:solidFill>
              </a:rPr>
              <a:t>approach</a:t>
            </a:r>
            <a:r>
              <a:rPr lang="de-AT" sz="1800" dirty="0">
                <a:solidFill>
                  <a:schemeClr val="tx1"/>
                </a:solidFill>
              </a:rPr>
              <a:t>:</a:t>
            </a:r>
            <a:br>
              <a:rPr lang="de-AT" sz="1800" dirty="0">
                <a:solidFill>
                  <a:schemeClr val="tx1"/>
                </a:solidFill>
              </a:rPr>
            </a:br>
            <a:endParaRPr lang="de-AT" sz="1800" dirty="0">
              <a:solidFill>
                <a:schemeClr val="tx1"/>
              </a:solidFill>
            </a:endParaRPr>
          </a:p>
          <a:p>
            <a:pPr marL="298847" indent="-298847" defTabSz="685800">
              <a:lnSpc>
                <a:spcPct val="120000"/>
              </a:lnSpc>
              <a:buClr>
                <a:srgbClr val="4DA8F5"/>
              </a:buClr>
              <a:buSzPct val="150000"/>
              <a:buBlip>
                <a:blip r:embed="rId2"/>
              </a:buBlip>
              <a:defRPr/>
            </a:pPr>
            <a:r>
              <a:rPr lang="de-AT" sz="1800" dirty="0" err="1">
                <a:solidFill>
                  <a:schemeClr val="tx1"/>
                </a:solidFill>
                <a:cs typeface="Arial" panose="020B0604020202020204" pitchFamily="34" charset="0"/>
              </a:rPr>
              <a:t>Step</a:t>
            </a:r>
            <a:r>
              <a:rPr lang="de-AT" sz="1800" dirty="0">
                <a:solidFill>
                  <a:schemeClr val="tx1"/>
                </a:solidFill>
                <a:cs typeface="Arial" panose="020B0604020202020204" pitchFamily="34" charset="0"/>
              </a:rPr>
              <a:t> 1 Stakeholder </a:t>
            </a:r>
            <a:r>
              <a:rPr lang="de-AT" sz="1800" b="1" dirty="0">
                <a:solidFill>
                  <a:srgbClr val="F76B5A"/>
                </a:solidFill>
                <a:cs typeface="Arial" panose="020B0604020202020204" pitchFamily="34" charset="0"/>
              </a:rPr>
              <a:t>Definition</a:t>
            </a:r>
            <a:r>
              <a:rPr lang="de-AT" sz="1800" dirty="0">
                <a:solidFill>
                  <a:schemeClr val="tx1"/>
                </a:solidFill>
                <a:cs typeface="Arial" panose="020B0604020202020204" pitchFamily="34" charset="0"/>
              </a:rPr>
              <a:t>;</a:t>
            </a:r>
          </a:p>
          <a:p>
            <a:pPr marL="298847" indent="-298847" defTabSz="685800">
              <a:lnSpc>
                <a:spcPct val="120000"/>
              </a:lnSpc>
              <a:buClr>
                <a:srgbClr val="4DA8F5"/>
              </a:buClr>
              <a:buSzPct val="150000"/>
              <a:buBlip>
                <a:blip r:embed="rId2"/>
              </a:buBlip>
              <a:defRPr/>
            </a:pPr>
            <a:r>
              <a:rPr lang="de-AT" sz="1800" dirty="0" err="1">
                <a:solidFill>
                  <a:schemeClr val="tx1"/>
                </a:solidFill>
                <a:cs typeface="Arial" panose="020B0604020202020204" pitchFamily="34" charset="0"/>
              </a:rPr>
              <a:t>Step</a:t>
            </a:r>
            <a:r>
              <a:rPr lang="de-AT" sz="1800" dirty="0">
                <a:solidFill>
                  <a:schemeClr val="tx1"/>
                </a:solidFill>
                <a:cs typeface="Arial" panose="020B0604020202020204" pitchFamily="34" charset="0"/>
              </a:rPr>
              <a:t> 2 Stakeholder </a:t>
            </a:r>
            <a:r>
              <a:rPr lang="de-AT" sz="1800" b="1" dirty="0">
                <a:solidFill>
                  <a:srgbClr val="F76B5A"/>
                </a:solidFill>
                <a:cs typeface="Arial" panose="020B0604020202020204" pitchFamily="34" charset="0"/>
              </a:rPr>
              <a:t>Analysis</a:t>
            </a:r>
            <a:r>
              <a:rPr lang="de-AT" sz="1800" dirty="0">
                <a:solidFill>
                  <a:schemeClr val="tx1"/>
                </a:solidFill>
                <a:cs typeface="Arial" panose="020B0604020202020204" pitchFamily="34" charset="0"/>
              </a:rPr>
              <a:t>;</a:t>
            </a:r>
          </a:p>
          <a:p>
            <a:pPr marL="298847" indent="-298847" defTabSz="685800">
              <a:lnSpc>
                <a:spcPct val="120000"/>
              </a:lnSpc>
              <a:buClr>
                <a:srgbClr val="4DA8F5"/>
              </a:buClr>
              <a:buSzPct val="150000"/>
              <a:buBlip>
                <a:blip r:embed="rId2"/>
              </a:buBlip>
              <a:defRPr/>
            </a:pPr>
            <a:r>
              <a:rPr lang="de-AT" sz="1800" dirty="0" err="1">
                <a:solidFill>
                  <a:schemeClr val="tx1"/>
                </a:solidFill>
                <a:cs typeface="Arial" panose="020B0604020202020204" pitchFamily="34" charset="0"/>
              </a:rPr>
              <a:t>Step</a:t>
            </a:r>
            <a:r>
              <a:rPr lang="de-AT" sz="1800" dirty="0">
                <a:solidFill>
                  <a:schemeClr val="tx1"/>
                </a:solidFill>
                <a:cs typeface="Arial" panose="020B0604020202020204" pitchFamily="34" charset="0"/>
              </a:rPr>
              <a:t> 3 Stakeholder </a:t>
            </a:r>
            <a:r>
              <a:rPr lang="de-AT" sz="1800" b="1" dirty="0">
                <a:solidFill>
                  <a:srgbClr val="F76B5A"/>
                </a:solidFill>
                <a:cs typeface="Arial" panose="020B0604020202020204" pitchFamily="34" charset="0"/>
              </a:rPr>
              <a:t>Engagement </a:t>
            </a:r>
            <a:r>
              <a:rPr lang="de-AT" sz="1800" b="1" dirty="0" err="1">
                <a:solidFill>
                  <a:srgbClr val="F76B5A"/>
                </a:solidFill>
                <a:cs typeface="Arial" panose="020B0604020202020204" pitchFamily="34" charset="0"/>
              </a:rPr>
              <a:t>Planning</a:t>
            </a:r>
            <a:r>
              <a:rPr lang="de-AT" sz="1800" dirty="0">
                <a:solidFill>
                  <a:schemeClr val="tx1"/>
                </a:solidFill>
                <a:cs typeface="Arial" panose="020B0604020202020204" pitchFamily="34" charset="0"/>
              </a:rPr>
              <a:t>;</a:t>
            </a:r>
          </a:p>
          <a:p>
            <a:pPr marL="298847" indent="-298847" defTabSz="685800">
              <a:lnSpc>
                <a:spcPct val="120000"/>
              </a:lnSpc>
              <a:buClr>
                <a:srgbClr val="4DA8F5"/>
              </a:buClr>
              <a:buSzPct val="150000"/>
              <a:buBlip>
                <a:blip r:embed="rId2"/>
              </a:buBlip>
              <a:defRPr/>
            </a:pPr>
            <a:r>
              <a:rPr lang="de-AT" sz="1800" dirty="0" err="1">
                <a:solidFill>
                  <a:schemeClr val="tx1"/>
                </a:solidFill>
                <a:cs typeface="Arial" panose="020B0604020202020204" pitchFamily="34" charset="0"/>
              </a:rPr>
              <a:t>Step</a:t>
            </a:r>
            <a:r>
              <a:rPr lang="de-AT" sz="1800" dirty="0">
                <a:solidFill>
                  <a:schemeClr val="tx1"/>
                </a:solidFill>
                <a:cs typeface="Arial" panose="020B0604020202020204" pitchFamily="34" charset="0"/>
              </a:rPr>
              <a:t> 4 Stakeholders </a:t>
            </a:r>
            <a:r>
              <a:rPr lang="de-AT" sz="1800" b="1" dirty="0">
                <a:solidFill>
                  <a:srgbClr val="F76B5A"/>
                </a:solidFill>
                <a:cs typeface="Arial" panose="020B0604020202020204" pitchFamily="34" charset="0"/>
              </a:rPr>
              <a:t>Engagement </a:t>
            </a:r>
            <a:r>
              <a:rPr lang="de-AT" sz="1800" b="1" dirty="0" err="1">
                <a:solidFill>
                  <a:srgbClr val="F76B5A"/>
                </a:solidFill>
                <a:cs typeface="Arial" panose="020B0604020202020204" pitchFamily="34" charset="0"/>
              </a:rPr>
              <a:t>Process</a:t>
            </a:r>
            <a:r>
              <a:rPr lang="de-AT" sz="1800" dirty="0">
                <a:solidFill>
                  <a:schemeClr val="tx1"/>
                </a:solidFill>
                <a:cs typeface="Arial" panose="020B0604020202020204" pitchFamily="34" charset="0"/>
              </a:rPr>
              <a:t>;</a:t>
            </a:r>
          </a:p>
          <a:p>
            <a:pPr marL="298847" indent="-298847" defTabSz="685800">
              <a:lnSpc>
                <a:spcPct val="120000"/>
              </a:lnSpc>
              <a:buClr>
                <a:srgbClr val="4DA8F5"/>
              </a:buClr>
              <a:buSzPct val="150000"/>
              <a:buBlip>
                <a:blip r:embed="rId2"/>
              </a:buBlip>
              <a:defRPr/>
            </a:pPr>
            <a:r>
              <a:rPr lang="de-AT" sz="1800" dirty="0" err="1">
                <a:solidFill>
                  <a:schemeClr val="tx1"/>
                </a:solidFill>
                <a:cs typeface="Arial" panose="020B0604020202020204" pitchFamily="34" charset="0"/>
              </a:rPr>
              <a:t>Step</a:t>
            </a:r>
            <a:r>
              <a:rPr lang="de-AT" sz="1800" dirty="0">
                <a:solidFill>
                  <a:schemeClr val="tx1"/>
                </a:solidFill>
                <a:cs typeface="Arial" panose="020B0604020202020204" pitchFamily="34" charset="0"/>
              </a:rPr>
              <a:t> 5 Stakeholder </a:t>
            </a:r>
            <a:r>
              <a:rPr lang="de-AT" sz="1800" b="1" dirty="0">
                <a:solidFill>
                  <a:srgbClr val="F76B5A"/>
                </a:solidFill>
                <a:cs typeface="Arial" panose="020B0604020202020204" pitchFamily="34" charset="0"/>
              </a:rPr>
              <a:t>Engagement </a:t>
            </a:r>
            <a:r>
              <a:rPr lang="de-AT" sz="1800" b="1" dirty="0" err="1">
                <a:solidFill>
                  <a:srgbClr val="F76B5A"/>
                </a:solidFill>
                <a:cs typeface="Arial" panose="020B0604020202020204" pitchFamily="34" charset="0"/>
              </a:rPr>
              <a:t>Indicators</a:t>
            </a:r>
            <a:r>
              <a:rPr lang="de-AT" sz="1800" dirty="0">
                <a:solidFill>
                  <a:schemeClr val="tx1"/>
                </a:solidFill>
                <a:cs typeface="Arial" panose="020B0604020202020204" pitchFamily="34" charset="0"/>
              </a:rPr>
              <a:t>.</a:t>
            </a:r>
          </a:p>
        </p:txBody>
      </p:sp>
      <p:sp>
        <p:nvSpPr>
          <p:cNvPr id="5" name="object 3">
            <a:extLst>
              <a:ext uri="{FF2B5EF4-FFF2-40B4-BE49-F238E27FC236}">
                <a16:creationId xmlns:a16="http://schemas.microsoft.com/office/drawing/2014/main" id="{1D2D61AD-AC11-D4D1-D4F1-CED9F4E363DB}"/>
              </a:ext>
            </a:extLst>
          </p:cNvPr>
          <p:cNvSpPr txBox="1"/>
          <p:nvPr/>
        </p:nvSpPr>
        <p:spPr>
          <a:xfrm>
            <a:off x="647700" y="507912"/>
            <a:ext cx="7952793" cy="346249"/>
          </a:xfrm>
          <a:prstGeom prst="rect">
            <a:avLst/>
          </a:prstGeom>
        </p:spPr>
        <p:txBody>
          <a:bodyPr vert="horz" wrap="square" lIns="0" tIns="0" rIns="0" bIns="0" rtlCol="0">
            <a:spAutoFit/>
          </a:bodyPr>
          <a:lstStyle/>
          <a:p>
            <a:pPr marL="0" marR="0" lvl="0" indent="0" algn="l" defTabSz="914400" rtl="0" eaLnBrk="1" fontAlgn="auto" latinLnBrk="0" hangingPunct="1">
              <a:lnSpc>
                <a:spcPts val="2681"/>
              </a:lnSpc>
              <a:spcBef>
                <a:spcPts val="0"/>
              </a:spcBef>
              <a:spcAft>
                <a:spcPts val="0"/>
              </a:spcAft>
              <a:buClrTx/>
              <a:buSzTx/>
              <a:buFontTx/>
              <a:buNone/>
              <a:tabLst/>
              <a:defRPr/>
            </a:pPr>
            <a:r>
              <a:rPr lang="de-DE" sz="2400" b="1" dirty="0">
                <a:solidFill>
                  <a:srgbClr val="4DA8F5"/>
                </a:solidFill>
                <a:latin typeface="Arial" panose="020B0604020202020204" pitchFamily="34" charset="0"/>
                <a:ea typeface="+mj-ea"/>
                <a:cs typeface="Arial" panose="020B0604020202020204" pitchFamily="34" charset="0"/>
              </a:rPr>
              <a:t>Stakeholder </a:t>
            </a:r>
            <a:r>
              <a:rPr lang="de-DE" sz="2400" b="1" dirty="0" err="1">
                <a:solidFill>
                  <a:srgbClr val="4DA8F5"/>
                </a:solidFill>
                <a:latin typeface="Arial" panose="020B0604020202020204" pitchFamily="34" charset="0"/>
                <a:ea typeface="+mj-ea"/>
                <a:cs typeface="Arial" panose="020B0604020202020204" pitchFamily="34" charset="0"/>
              </a:rPr>
              <a:t>engagement</a:t>
            </a:r>
            <a:r>
              <a:rPr lang="de-DE" sz="2400" b="1" dirty="0">
                <a:solidFill>
                  <a:srgbClr val="4DA8F5"/>
                </a:solidFill>
                <a:latin typeface="Arial" panose="020B0604020202020204" pitchFamily="34" charset="0"/>
                <a:ea typeface="+mj-ea"/>
                <a:cs typeface="Arial" panose="020B0604020202020204" pitchFamily="34" charset="0"/>
              </a:rPr>
              <a:t> and </a:t>
            </a:r>
            <a:r>
              <a:rPr lang="de-DE" sz="2400" b="1" dirty="0" err="1">
                <a:solidFill>
                  <a:srgbClr val="4DA8F5"/>
                </a:solidFill>
                <a:latin typeface="Arial" panose="020B0604020202020204" pitchFamily="34" charset="0"/>
                <a:ea typeface="+mj-ea"/>
                <a:cs typeface="Arial" panose="020B0604020202020204" pitchFamily="34" charset="0"/>
              </a:rPr>
              <a:t>mobilization</a:t>
            </a:r>
            <a:endParaRPr sz="2400" b="1" dirty="0">
              <a:solidFill>
                <a:srgbClr val="4DA8F5"/>
              </a:solidFill>
              <a:latin typeface="Arial" panose="020B0604020202020204" pitchFamily="34" charset="0"/>
              <a:ea typeface="+mj-ea"/>
              <a:cs typeface="Arial" panose="020B0604020202020204" pitchFamily="34" charset="0"/>
            </a:endParaRPr>
          </a:p>
        </p:txBody>
      </p:sp>
      <p:pic>
        <p:nvPicPr>
          <p:cNvPr id="11" name="Grafik 10">
            <a:extLst>
              <a:ext uri="{FF2B5EF4-FFF2-40B4-BE49-F238E27FC236}">
                <a16:creationId xmlns:a16="http://schemas.microsoft.com/office/drawing/2014/main" id="{E56BAEF2-501D-8F98-0001-ECF7E6AD3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0794" y="501028"/>
            <a:ext cx="1162992" cy="1162992"/>
          </a:xfrm>
          <a:prstGeom prst="rect">
            <a:avLst/>
          </a:prstGeom>
        </p:spPr>
      </p:pic>
      <p:sp>
        <p:nvSpPr>
          <p:cNvPr id="2" name="Datumsplatzhalter 5">
            <a:extLst>
              <a:ext uri="{FF2B5EF4-FFF2-40B4-BE49-F238E27FC236}">
                <a16:creationId xmlns:a16="http://schemas.microsoft.com/office/drawing/2014/main" id="{626A7E3E-CF25-D789-40D4-A61AC04CA6BF}"/>
              </a:ext>
            </a:extLst>
          </p:cNvPr>
          <p:cNvSpPr txBox="1">
            <a:spLocks/>
          </p:cNvSpPr>
          <p:nvPr/>
        </p:nvSpPr>
        <p:spPr>
          <a:xfrm>
            <a:off x="990600" y="6378118"/>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ltLang="zh-CN" sz="1100" dirty="0">
                <a:solidFill>
                  <a:schemeClr val="tx1">
                    <a:tint val="75000"/>
                  </a:schemeClr>
                </a:solidFill>
              </a:rPr>
              <a:t>2024/10/08</a:t>
            </a:r>
            <a:endParaRPr lang="zh-CN" altLang="en-US" sz="1100" dirty="0">
              <a:solidFill>
                <a:schemeClr val="tx1">
                  <a:tint val="75000"/>
                </a:schemeClr>
              </a:solidFill>
            </a:endParaRPr>
          </a:p>
        </p:txBody>
      </p:sp>
      <p:sp>
        <p:nvSpPr>
          <p:cNvPr id="6" name="Fußzeilenplatzhalter 6">
            <a:extLst>
              <a:ext uri="{FF2B5EF4-FFF2-40B4-BE49-F238E27FC236}">
                <a16:creationId xmlns:a16="http://schemas.microsoft.com/office/drawing/2014/main" id="{0125F42C-2427-535F-69B3-A05168EF88F4}"/>
              </a:ext>
            </a:extLst>
          </p:cNvPr>
          <p:cNvSpPr txBox="1">
            <a:spLocks/>
          </p:cNvSpPr>
          <p:nvPr/>
        </p:nvSpPr>
        <p:spPr>
          <a:xfrm>
            <a:off x="4191000" y="6378118"/>
            <a:ext cx="4114800" cy="365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altLang="zh-CN" sz="1100" dirty="0">
                <a:solidFill>
                  <a:schemeClr val="tx1">
                    <a:tint val="75000"/>
                  </a:schemeClr>
                </a:solidFill>
                <a:latin typeface="+mn-lt"/>
              </a:rPr>
              <a:t>WEBINAR </a:t>
            </a:r>
            <a:r>
              <a:rPr lang="de-AT" altLang="zh-CN" sz="1100" dirty="0" err="1">
                <a:solidFill>
                  <a:schemeClr val="tx1">
                    <a:tint val="75000"/>
                  </a:schemeClr>
                </a:solidFill>
                <a:latin typeface="+mn-lt"/>
              </a:rPr>
              <a:t>stakeholder</a:t>
            </a:r>
            <a:r>
              <a:rPr lang="de-AT" altLang="zh-CN" sz="1100" dirty="0">
                <a:solidFill>
                  <a:schemeClr val="tx1">
                    <a:tint val="75000"/>
                  </a:schemeClr>
                </a:solidFill>
                <a:latin typeface="+mn-lt"/>
              </a:rPr>
              <a:t> </a:t>
            </a:r>
            <a:r>
              <a:rPr lang="de-AT" altLang="zh-CN" sz="1100" dirty="0" err="1">
                <a:solidFill>
                  <a:schemeClr val="tx1">
                    <a:tint val="75000"/>
                  </a:schemeClr>
                </a:solidFill>
                <a:latin typeface="+mn-lt"/>
              </a:rPr>
              <a:t>mobilisation</a:t>
            </a:r>
            <a:r>
              <a:rPr lang="de-AT" altLang="zh-CN" sz="1100" dirty="0">
                <a:solidFill>
                  <a:schemeClr val="tx1">
                    <a:tint val="75000"/>
                  </a:schemeClr>
                </a:solidFill>
                <a:latin typeface="+mn-lt"/>
              </a:rPr>
              <a:t> &amp; </a:t>
            </a:r>
            <a:r>
              <a:rPr lang="de-AT" altLang="zh-CN" sz="1100" dirty="0" err="1">
                <a:solidFill>
                  <a:schemeClr val="tx1">
                    <a:tint val="75000"/>
                  </a:schemeClr>
                </a:solidFill>
                <a:latin typeface="+mn-lt"/>
              </a:rPr>
              <a:t>roadmapping</a:t>
            </a:r>
            <a:r>
              <a:rPr lang="de-AT" altLang="zh-CN" sz="1100" dirty="0">
                <a:solidFill>
                  <a:schemeClr val="tx1">
                    <a:tint val="75000"/>
                  </a:schemeClr>
                </a:solidFill>
                <a:latin typeface="+mn-lt"/>
              </a:rPr>
              <a:t> / EI-JKU</a:t>
            </a:r>
            <a:endParaRPr lang="zh-CN" altLang="en-US" sz="1100" dirty="0">
              <a:solidFill>
                <a:schemeClr val="tx1">
                  <a:tint val="75000"/>
                </a:schemeClr>
              </a:solidFill>
              <a:latin typeface="+mn-lt"/>
            </a:endParaRPr>
          </a:p>
        </p:txBody>
      </p:sp>
      <p:sp>
        <p:nvSpPr>
          <p:cNvPr id="7" name="Foliennummernplatzhalter 7">
            <a:extLst>
              <a:ext uri="{FF2B5EF4-FFF2-40B4-BE49-F238E27FC236}">
                <a16:creationId xmlns:a16="http://schemas.microsoft.com/office/drawing/2014/main" id="{7B718E2E-2AA4-CCCA-000F-ED8B56E8E974}"/>
              </a:ext>
            </a:extLst>
          </p:cNvPr>
          <p:cNvSpPr txBox="1">
            <a:spLocks/>
          </p:cNvSpPr>
          <p:nvPr/>
        </p:nvSpPr>
        <p:spPr>
          <a:xfrm>
            <a:off x="8763000" y="6378118"/>
            <a:ext cx="2743200" cy="365125"/>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14</a:t>
            </a:fld>
            <a:endParaRPr lang="zh-CN" altLang="en-US"/>
          </a:p>
        </p:txBody>
      </p:sp>
      <p:pic>
        <p:nvPicPr>
          <p:cNvPr id="8" name="Grafik 7">
            <a:extLst>
              <a:ext uri="{FF2B5EF4-FFF2-40B4-BE49-F238E27FC236}">
                <a16:creationId xmlns:a16="http://schemas.microsoft.com/office/drawing/2014/main" id="{A99EFDD4-270B-954A-C839-E7740230E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5292" y="6181690"/>
            <a:ext cx="1342287" cy="505255"/>
          </a:xfrm>
          <a:prstGeom prst="rect">
            <a:avLst/>
          </a:prstGeom>
        </p:spPr>
      </p:pic>
      <p:sp>
        <p:nvSpPr>
          <p:cNvPr id="9" name="Textfeld 8">
            <a:extLst>
              <a:ext uri="{FF2B5EF4-FFF2-40B4-BE49-F238E27FC236}">
                <a16:creationId xmlns:a16="http://schemas.microsoft.com/office/drawing/2014/main" id="{871B7BE8-D569-21F2-8DF1-9EED57B4A617}"/>
              </a:ext>
            </a:extLst>
          </p:cNvPr>
          <p:cNvSpPr txBox="1"/>
          <p:nvPr/>
        </p:nvSpPr>
        <p:spPr>
          <a:xfrm>
            <a:off x="647700" y="976501"/>
            <a:ext cx="3921551" cy="369332"/>
          </a:xfrm>
          <a:prstGeom prst="rect">
            <a:avLst/>
          </a:prstGeom>
          <a:noFill/>
        </p:spPr>
        <p:txBody>
          <a:bodyPr wrap="square" rtlCol="0">
            <a:spAutoFit/>
          </a:bodyPr>
          <a:lstStyle/>
          <a:p>
            <a:r>
              <a:rPr lang="de-DE" dirty="0">
                <a:solidFill>
                  <a:srgbClr val="4DA8F5"/>
                </a:solidFill>
              </a:rPr>
              <a:t>…</a:t>
            </a:r>
            <a:r>
              <a:rPr lang="de-DE" dirty="0" err="1">
                <a:solidFill>
                  <a:srgbClr val="4DA8F5"/>
                </a:solidFill>
              </a:rPr>
              <a:t>as</a:t>
            </a:r>
            <a:r>
              <a:rPr lang="de-DE" dirty="0">
                <a:solidFill>
                  <a:srgbClr val="4DA8F5"/>
                </a:solidFill>
              </a:rPr>
              <a:t> a </a:t>
            </a:r>
            <a:r>
              <a:rPr lang="de-DE" dirty="0" err="1">
                <a:solidFill>
                  <a:srgbClr val="4DA8F5"/>
                </a:solidFill>
              </a:rPr>
              <a:t>stepwise</a:t>
            </a:r>
            <a:r>
              <a:rPr lang="de-DE" dirty="0">
                <a:solidFill>
                  <a:srgbClr val="4DA8F5"/>
                </a:solidFill>
              </a:rPr>
              <a:t> </a:t>
            </a:r>
            <a:r>
              <a:rPr lang="de-DE" dirty="0" err="1">
                <a:solidFill>
                  <a:srgbClr val="4DA8F5"/>
                </a:solidFill>
              </a:rPr>
              <a:t>approach</a:t>
            </a:r>
            <a:endParaRPr lang="de-AT" dirty="0">
              <a:solidFill>
                <a:srgbClr val="4DA8F5"/>
              </a:solidFill>
            </a:endParaRPr>
          </a:p>
        </p:txBody>
      </p:sp>
    </p:spTree>
    <p:extLst>
      <p:ext uri="{BB962C8B-B14F-4D97-AF65-F5344CB8AC3E}">
        <p14:creationId xmlns:p14="http://schemas.microsoft.com/office/powerpoint/2010/main" val="1565275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8829D99-4FAC-6C23-6BD8-5125E7FEA36A}"/>
              </a:ext>
            </a:extLst>
          </p:cNvPr>
          <p:cNvSpPr>
            <a:spLocks noGrp="1"/>
          </p:cNvSpPr>
          <p:nvPr>
            <p:ph idx="1"/>
          </p:nvPr>
        </p:nvSpPr>
        <p:spPr/>
        <p:txBody>
          <a:bodyPr>
            <a:normAutofit/>
          </a:bodyPr>
          <a:lstStyle/>
          <a:p>
            <a:pPr marL="298847" indent="-298847" defTabSz="685800">
              <a:lnSpc>
                <a:spcPct val="120000"/>
              </a:lnSpc>
              <a:buClr>
                <a:srgbClr val="4DA8F5"/>
              </a:buClr>
              <a:buSzPct val="150000"/>
              <a:buBlip>
                <a:blip r:embed="rId2"/>
              </a:buBlip>
              <a:defRPr/>
            </a:pPr>
            <a:r>
              <a:rPr lang="de-DE" sz="1800" b="1" dirty="0" err="1">
                <a:solidFill>
                  <a:srgbClr val="F76B5A"/>
                </a:solidFill>
                <a:cs typeface="Arial" panose="020B0604020202020204" pitchFamily="34" charset="0"/>
              </a:rPr>
              <a:t>Identification</a:t>
            </a:r>
            <a:r>
              <a:rPr lang="de-DE" sz="1800" b="1" dirty="0">
                <a:solidFill>
                  <a:srgbClr val="F76B5A"/>
                </a:solidFill>
                <a:cs typeface="Arial" panose="020B0604020202020204" pitchFamily="34" charset="0"/>
              </a:rPr>
              <a:t> </a:t>
            </a:r>
            <a:r>
              <a:rPr lang="de-DE" sz="1800" b="1" dirty="0" err="1">
                <a:solidFill>
                  <a:srgbClr val="F76B5A"/>
                </a:solidFill>
                <a:cs typeface="Arial" panose="020B0604020202020204" pitchFamily="34" charset="0"/>
              </a:rPr>
              <a:t>of</a:t>
            </a:r>
            <a:r>
              <a:rPr lang="de-DE" sz="1800" b="1" dirty="0">
                <a:solidFill>
                  <a:srgbClr val="F76B5A"/>
                </a:solidFill>
                <a:cs typeface="Arial" panose="020B0604020202020204" pitchFamily="34" charset="0"/>
              </a:rPr>
              <a:t> relevant </a:t>
            </a:r>
            <a:r>
              <a:rPr lang="de-DE" sz="1800" b="1" dirty="0" err="1">
                <a:solidFill>
                  <a:srgbClr val="F76B5A"/>
                </a:solidFill>
                <a:cs typeface="Arial" panose="020B0604020202020204" pitchFamily="34" charset="0"/>
              </a:rPr>
              <a:t>actors</a:t>
            </a:r>
            <a:r>
              <a:rPr lang="de-DE" sz="1800" b="1" dirty="0">
                <a:solidFill>
                  <a:srgbClr val="F76B5A"/>
                </a:solidFill>
                <a:cs typeface="Arial" panose="020B0604020202020204" pitchFamily="34" charset="0"/>
              </a:rPr>
              <a:t> </a:t>
            </a:r>
            <a:r>
              <a:rPr lang="de-DE" sz="1800" dirty="0" err="1">
                <a:solidFill>
                  <a:schemeClr val="tx1"/>
                </a:solidFill>
                <a:cs typeface="Arial" panose="020B0604020202020204" pitchFamily="34" charset="0"/>
              </a:rPr>
              <a:t>affected</a:t>
            </a:r>
            <a:r>
              <a:rPr lang="de-DE" sz="1800" dirty="0">
                <a:solidFill>
                  <a:schemeClr val="tx1"/>
                </a:solidFill>
                <a:cs typeface="Arial" panose="020B0604020202020204" pitchFamily="34" charset="0"/>
              </a:rPr>
              <a:t> </a:t>
            </a:r>
            <a:r>
              <a:rPr lang="de-DE" sz="1800" dirty="0" err="1">
                <a:solidFill>
                  <a:schemeClr val="tx1"/>
                </a:solidFill>
                <a:cs typeface="Arial" panose="020B0604020202020204" pitchFamily="34" charset="0"/>
              </a:rPr>
              <a:t>by</a:t>
            </a:r>
            <a:r>
              <a:rPr lang="de-DE" sz="1800" dirty="0">
                <a:solidFill>
                  <a:schemeClr val="tx1"/>
                </a:solidFill>
                <a:cs typeface="Arial" panose="020B0604020202020204" pitchFamily="34" charset="0"/>
              </a:rPr>
              <a:t> / </a:t>
            </a:r>
            <a:r>
              <a:rPr lang="de-DE" sz="1800" dirty="0" err="1">
                <a:solidFill>
                  <a:schemeClr val="tx1"/>
                </a:solidFill>
                <a:cs typeface="Arial" panose="020B0604020202020204" pitchFamily="34" charset="0"/>
              </a:rPr>
              <a:t>or</a:t>
            </a:r>
            <a:r>
              <a:rPr lang="de-DE" sz="1800" dirty="0">
                <a:solidFill>
                  <a:schemeClr val="tx1"/>
                </a:solidFill>
                <a:cs typeface="Arial" panose="020B0604020202020204" pitchFamily="34" charset="0"/>
              </a:rPr>
              <a:t> </a:t>
            </a:r>
            <a:r>
              <a:rPr lang="de-DE" sz="1800" dirty="0" err="1">
                <a:solidFill>
                  <a:schemeClr val="tx1"/>
                </a:solidFill>
                <a:cs typeface="Arial" panose="020B0604020202020204" pitchFamily="34" charset="0"/>
              </a:rPr>
              <a:t>influencing</a:t>
            </a:r>
            <a:r>
              <a:rPr lang="de-DE" sz="1800" dirty="0">
                <a:solidFill>
                  <a:schemeClr val="tx1"/>
                </a:solidFill>
                <a:cs typeface="Arial" panose="020B0604020202020204" pitchFamily="34" charset="0"/>
              </a:rPr>
              <a:t> </a:t>
            </a:r>
            <a:r>
              <a:rPr lang="de-DE" sz="1800" dirty="0" err="1">
                <a:solidFill>
                  <a:schemeClr val="tx1"/>
                </a:solidFill>
                <a:cs typeface="Arial" panose="020B0604020202020204" pitchFamily="34" charset="0"/>
              </a:rPr>
              <a:t>the</a:t>
            </a:r>
            <a:r>
              <a:rPr lang="de-DE" sz="1800" dirty="0">
                <a:solidFill>
                  <a:schemeClr val="tx1"/>
                </a:solidFill>
                <a:cs typeface="Arial" panose="020B0604020202020204" pitchFamily="34" charset="0"/>
              </a:rPr>
              <a:t> </a:t>
            </a:r>
            <a:r>
              <a:rPr lang="de-DE" sz="1800" dirty="0" err="1">
                <a:solidFill>
                  <a:schemeClr val="tx1"/>
                </a:solidFill>
                <a:cs typeface="Arial" panose="020B0604020202020204" pitchFamily="34" charset="0"/>
              </a:rPr>
              <a:t>project</a:t>
            </a:r>
            <a:endParaRPr lang="de-DE" sz="1800" dirty="0">
              <a:solidFill>
                <a:schemeClr val="tx1"/>
              </a:solidFill>
              <a:cs typeface="Arial" panose="020B0604020202020204" pitchFamily="34" charset="0"/>
            </a:endParaRPr>
          </a:p>
          <a:p>
            <a:pPr marL="298847" indent="-298847" defTabSz="685800">
              <a:lnSpc>
                <a:spcPct val="120000"/>
              </a:lnSpc>
              <a:buClr>
                <a:srgbClr val="4DA8F5"/>
              </a:buClr>
              <a:buSzPct val="150000"/>
              <a:buBlip>
                <a:blip r:embed="rId2"/>
              </a:buBlip>
              <a:defRPr/>
            </a:pPr>
            <a:r>
              <a:rPr lang="de-DE" sz="1800" dirty="0" err="1">
                <a:solidFill>
                  <a:schemeClr val="tx1"/>
                </a:solidFill>
                <a:cs typeface="Arial" panose="020B0604020202020204" pitchFamily="34" charset="0"/>
              </a:rPr>
              <a:t>Consideration</a:t>
            </a:r>
            <a:r>
              <a:rPr lang="de-DE" sz="1800" dirty="0">
                <a:solidFill>
                  <a:schemeClr val="tx1"/>
                </a:solidFill>
                <a:cs typeface="Arial" panose="020B0604020202020204" pitchFamily="34" charset="0"/>
              </a:rPr>
              <a:t> </a:t>
            </a:r>
            <a:r>
              <a:rPr lang="de-DE" sz="1800" dirty="0" err="1">
                <a:solidFill>
                  <a:schemeClr val="tx1"/>
                </a:solidFill>
                <a:cs typeface="Arial" panose="020B0604020202020204" pitchFamily="34" charset="0"/>
              </a:rPr>
              <a:t>of</a:t>
            </a:r>
            <a:r>
              <a:rPr lang="de-DE" sz="1800" dirty="0">
                <a:solidFill>
                  <a:schemeClr val="tx1"/>
                </a:solidFill>
                <a:cs typeface="Arial" panose="020B0604020202020204" pitchFamily="34" charset="0"/>
              </a:rPr>
              <a:t> </a:t>
            </a:r>
            <a:r>
              <a:rPr lang="de-DE" sz="1800" dirty="0" err="1">
                <a:solidFill>
                  <a:schemeClr val="tx1"/>
                </a:solidFill>
                <a:cs typeface="Arial" panose="020B0604020202020204" pitchFamily="34" charset="0"/>
              </a:rPr>
              <a:t>both</a:t>
            </a:r>
            <a:r>
              <a:rPr lang="de-DE" sz="1800" dirty="0">
                <a:solidFill>
                  <a:schemeClr val="tx1"/>
                </a:solidFill>
                <a:cs typeface="Arial" panose="020B0604020202020204" pitchFamily="34" charset="0"/>
              </a:rPr>
              <a:t> </a:t>
            </a:r>
            <a:r>
              <a:rPr lang="de-DE" sz="1800" b="1" dirty="0" err="1">
                <a:solidFill>
                  <a:srgbClr val="F76B5A"/>
                </a:solidFill>
                <a:cs typeface="Arial" panose="020B0604020202020204" pitchFamily="34" charset="0"/>
              </a:rPr>
              <a:t>public</a:t>
            </a:r>
            <a:r>
              <a:rPr lang="de-DE" sz="1800" b="1" dirty="0">
                <a:solidFill>
                  <a:srgbClr val="F76B5A"/>
                </a:solidFill>
                <a:cs typeface="Arial" panose="020B0604020202020204" pitchFamily="34" charset="0"/>
              </a:rPr>
              <a:t> and private </a:t>
            </a:r>
            <a:r>
              <a:rPr lang="de-DE" sz="1800" b="1" dirty="0" err="1">
                <a:solidFill>
                  <a:srgbClr val="F76B5A"/>
                </a:solidFill>
                <a:cs typeface="Arial" panose="020B0604020202020204" pitchFamily="34" charset="0"/>
              </a:rPr>
              <a:t>stakeholders</a:t>
            </a:r>
            <a:endParaRPr lang="de-DE" sz="1800" b="1" dirty="0">
              <a:solidFill>
                <a:srgbClr val="F76B5A"/>
              </a:solidFill>
              <a:cs typeface="Arial" panose="020B0604020202020204" pitchFamily="34" charset="0"/>
            </a:endParaRPr>
          </a:p>
          <a:p>
            <a:pPr marL="0" indent="0">
              <a:lnSpc>
                <a:spcPct val="100000"/>
              </a:lnSpc>
              <a:buNone/>
            </a:pPr>
            <a:r>
              <a:rPr lang="en-US" sz="1800" dirty="0">
                <a:solidFill>
                  <a:schemeClr val="tx1"/>
                </a:solidFill>
                <a:cs typeface="Arial" panose="020B0604020202020204" pitchFamily="34" charset="0"/>
              </a:rPr>
              <a:t>Key stakeholders may include:</a:t>
            </a:r>
          </a:p>
          <a:p>
            <a:pPr lvl="1">
              <a:lnSpc>
                <a:spcPct val="100000"/>
              </a:lnSpc>
            </a:pPr>
            <a:r>
              <a:rPr lang="en-US" sz="1600" dirty="0">
                <a:solidFill>
                  <a:schemeClr val="tx1"/>
                </a:solidFill>
              </a:rPr>
              <a:t>Administration</a:t>
            </a:r>
          </a:p>
          <a:p>
            <a:pPr lvl="1">
              <a:lnSpc>
                <a:spcPct val="100000"/>
              </a:lnSpc>
            </a:pPr>
            <a:r>
              <a:rPr lang="en-US" sz="1600" dirty="0">
                <a:solidFill>
                  <a:schemeClr val="tx1"/>
                </a:solidFill>
              </a:rPr>
              <a:t>Politics</a:t>
            </a:r>
          </a:p>
          <a:p>
            <a:pPr lvl="1">
              <a:lnSpc>
                <a:spcPct val="100000"/>
              </a:lnSpc>
            </a:pPr>
            <a:r>
              <a:rPr lang="en-US" sz="1600" dirty="0">
                <a:solidFill>
                  <a:schemeClr val="tx1"/>
                </a:solidFill>
              </a:rPr>
              <a:t>Associations &amp; NGOs</a:t>
            </a:r>
          </a:p>
          <a:p>
            <a:pPr lvl="1">
              <a:lnSpc>
                <a:spcPct val="100000"/>
              </a:lnSpc>
            </a:pPr>
            <a:r>
              <a:rPr lang="en-US" sz="1600" dirty="0">
                <a:solidFill>
                  <a:schemeClr val="tx1"/>
                </a:solidFill>
              </a:rPr>
              <a:t>Economic Players</a:t>
            </a:r>
          </a:p>
          <a:p>
            <a:pPr lvl="1">
              <a:lnSpc>
                <a:spcPct val="100000"/>
              </a:lnSpc>
            </a:pPr>
            <a:r>
              <a:rPr lang="en-US" sz="1600" dirty="0">
                <a:solidFill>
                  <a:schemeClr val="tx1"/>
                </a:solidFill>
              </a:rPr>
              <a:t>Press &amp; Media</a:t>
            </a:r>
          </a:p>
          <a:p>
            <a:pPr lvl="1">
              <a:lnSpc>
                <a:spcPct val="100000"/>
              </a:lnSpc>
            </a:pPr>
            <a:r>
              <a:rPr lang="en-US" sz="1600" dirty="0">
                <a:solidFill>
                  <a:schemeClr val="tx1"/>
                </a:solidFill>
              </a:rPr>
              <a:t>Civil society</a:t>
            </a:r>
          </a:p>
          <a:p>
            <a:pPr marL="298847" indent="-298847" defTabSz="685800">
              <a:lnSpc>
                <a:spcPct val="120000"/>
              </a:lnSpc>
              <a:buClr>
                <a:srgbClr val="4DA8F5"/>
              </a:buClr>
              <a:buSzPct val="150000"/>
              <a:buBlip>
                <a:blip r:embed="rId2"/>
              </a:buBlip>
              <a:defRPr/>
            </a:pPr>
            <a:r>
              <a:rPr lang="en-US" sz="1800" b="1" dirty="0">
                <a:solidFill>
                  <a:srgbClr val="F76B5A"/>
                </a:solidFill>
                <a:cs typeface="Arial" panose="020B0604020202020204" pitchFamily="34" charset="0"/>
              </a:rPr>
              <a:t>Ensure the right actors are involved in later project phases</a:t>
            </a:r>
            <a:endParaRPr lang="de-AT" sz="1800" b="1" dirty="0">
              <a:solidFill>
                <a:srgbClr val="F76B5A"/>
              </a:solidFill>
              <a:cs typeface="Arial" panose="020B0604020202020204" pitchFamily="34" charset="0"/>
            </a:endParaRPr>
          </a:p>
        </p:txBody>
      </p:sp>
      <p:sp>
        <p:nvSpPr>
          <p:cNvPr id="5" name="object 3">
            <a:extLst>
              <a:ext uri="{FF2B5EF4-FFF2-40B4-BE49-F238E27FC236}">
                <a16:creationId xmlns:a16="http://schemas.microsoft.com/office/drawing/2014/main" id="{3CD5EB2B-2C5E-169C-BAF8-36CF5C52BD53}"/>
              </a:ext>
            </a:extLst>
          </p:cNvPr>
          <p:cNvSpPr txBox="1"/>
          <p:nvPr/>
        </p:nvSpPr>
        <p:spPr>
          <a:xfrm>
            <a:off x="810206" y="507912"/>
            <a:ext cx="7759635" cy="346249"/>
          </a:xfrm>
          <a:prstGeom prst="rect">
            <a:avLst/>
          </a:prstGeom>
        </p:spPr>
        <p:txBody>
          <a:bodyPr vert="horz" wrap="square" lIns="0" tIns="0" rIns="0" bIns="0" rtlCol="0">
            <a:spAutoFit/>
          </a:bodyPr>
          <a:lstStyle/>
          <a:p>
            <a:pPr marL="0" marR="0" lvl="0" indent="0" algn="l" defTabSz="914400" rtl="0" eaLnBrk="1" fontAlgn="auto" latinLnBrk="0" hangingPunct="1">
              <a:lnSpc>
                <a:spcPts val="2681"/>
              </a:lnSpc>
              <a:spcBef>
                <a:spcPts val="0"/>
              </a:spcBef>
              <a:spcAft>
                <a:spcPts val="0"/>
              </a:spcAft>
              <a:buClrTx/>
              <a:buSzTx/>
              <a:buFontTx/>
              <a:buNone/>
              <a:tabLst/>
              <a:defRPr/>
            </a:pPr>
            <a:r>
              <a:rPr lang="de-DE" sz="2400" b="1" dirty="0">
                <a:solidFill>
                  <a:srgbClr val="4DA8F5"/>
                </a:solidFill>
                <a:latin typeface="Arial" panose="020B0604020202020204" pitchFamily="34" charset="0"/>
                <a:cs typeface="Arial" panose="020B0604020202020204" pitchFamily="34" charset="0"/>
              </a:rPr>
              <a:t>Stakeholder </a:t>
            </a:r>
            <a:r>
              <a:rPr lang="de-DE" sz="2400" b="1" dirty="0" err="1">
                <a:solidFill>
                  <a:srgbClr val="4DA8F5"/>
                </a:solidFill>
                <a:latin typeface="Arial" panose="020B0604020202020204" pitchFamily="34" charset="0"/>
                <a:cs typeface="Arial" panose="020B0604020202020204" pitchFamily="34" charset="0"/>
              </a:rPr>
              <a:t>engagement</a:t>
            </a:r>
            <a:r>
              <a:rPr lang="de-DE" sz="2400" b="1" dirty="0">
                <a:solidFill>
                  <a:srgbClr val="4DA8F5"/>
                </a:solidFill>
                <a:latin typeface="Arial" panose="020B0604020202020204" pitchFamily="34" charset="0"/>
                <a:cs typeface="Arial" panose="020B0604020202020204" pitchFamily="34" charset="0"/>
              </a:rPr>
              <a:t> and </a:t>
            </a:r>
            <a:r>
              <a:rPr lang="de-DE" sz="2400" b="1" dirty="0" err="1">
                <a:solidFill>
                  <a:srgbClr val="4DA8F5"/>
                </a:solidFill>
                <a:latin typeface="Arial" panose="020B0604020202020204" pitchFamily="34" charset="0"/>
                <a:cs typeface="Arial" panose="020B0604020202020204" pitchFamily="34" charset="0"/>
              </a:rPr>
              <a:t>mobilization</a:t>
            </a:r>
            <a:endParaRPr kumimoji="0" sz="2400" b="1" i="0" u="none" strike="noStrike" kern="1200" cap="none" spc="0" normalizeH="0" baseline="0" noProof="0" dirty="0">
              <a:ln>
                <a:noFill/>
              </a:ln>
              <a:solidFill>
                <a:srgbClr val="4DA8F5"/>
              </a:solidFill>
              <a:effectLst/>
              <a:uLnTx/>
              <a:uFillTx/>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44200FEC-973B-C7FC-36AF-D62C50C8D270}"/>
              </a:ext>
            </a:extLst>
          </p:cNvPr>
          <p:cNvSpPr txBox="1"/>
          <p:nvPr/>
        </p:nvSpPr>
        <p:spPr>
          <a:xfrm>
            <a:off x="716437" y="854161"/>
            <a:ext cx="3921551" cy="369332"/>
          </a:xfrm>
          <a:prstGeom prst="rect">
            <a:avLst/>
          </a:prstGeom>
          <a:noFill/>
        </p:spPr>
        <p:txBody>
          <a:bodyPr wrap="square" rtlCol="0">
            <a:spAutoFit/>
          </a:bodyPr>
          <a:lstStyle/>
          <a:p>
            <a:r>
              <a:rPr lang="de-DE" dirty="0" err="1">
                <a:solidFill>
                  <a:srgbClr val="4DA8F5"/>
                </a:solidFill>
              </a:rPr>
              <a:t>Step</a:t>
            </a:r>
            <a:r>
              <a:rPr lang="de-DE" dirty="0">
                <a:solidFill>
                  <a:srgbClr val="4DA8F5"/>
                </a:solidFill>
              </a:rPr>
              <a:t> 1 Stakeholders Definition </a:t>
            </a:r>
            <a:endParaRPr lang="de-AT" dirty="0">
              <a:solidFill>
                <a:srgbClr val="4DA8F5"/>
              </a:solidFill>
            </a:endParaRPr>
          </a:p>
        </p:txBody>
      </p:sp>
      <p:pic>
        <p:nvPicPr>
          <p:cNvPr id="10" name="Grafik 9">
            <a:extLst>
              <a:ext uri="{FF2B5EF4-FFF2-40B4-BE49-F238E27FC236}">
                <a16:creationId xmlns:a16="http://schemas.microsoft.com/office/drawing/2014/main" id="{E22CAC74-24B0-E43F-B2B8-947E36F87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7545" y="460564"/>
            <a:ext cx="1156525" cy="1156525"/>
          </a:xfrm>
          <a:prstGeom prst="rect">
            <a:avLst/>
          </a:prstGeom>
        </p:spPr>
      </p:pic>
      <p:sp>
        <p:nvSpPr>
          <p:cNvPr id="2" name="Datumsplatzhalter 5">
            <a:extLst>
              <a:ext uri="{FF2B5EF4-FFF2-40B4-BE49-F238E27FC236}">
                <a16:creationId xmlns:a16="http://schemas.microsoft.com/office/drawing/2014/main" id="{2D925737-57AA-D8BB-C11C-17776442C664}"/>
              </a:ext>
            </a:extLst>
          </p:cNvPr>
          <p:cNvSpPr txBox="1">
            <a:spLocks/>
          </p:cNvSpPr>
          <p:nvPr/>
        </p:nvSpPr>
        <p:spPr>
          <a:xfrm>
            <a:off x="990600" y="6378118"/>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ltLang="zh-CN" sz="1100" dirty="0">
                <a:solidFill>
                  <a:schemeClr val="tx1">
                    <a:tint val="75000"/>
                  </a:schemeClr>
                </a:solidFill>
              </a:rPr>
              <a:t>2024/10/08</a:t>
            </a:r>
            <a:endParaRPr lang="zh-CN" altLang="en-US" sz="1100" dirty="0">
              <a:solidFill>
                <a:schemeClr val="tx1">
                  <a:tint val="75000"/>
                </a:schemeClr>
              </a:solidFill>
            </a:endParaRPr>
          </a:p>
        </p:txBody>
      </p:sp>
      <p:sp>
        <p:nvSpPr>
          <p:cNvPr id="7" name="Fußzeilenplatzhalter 6">
            <a:extLst>
              <a:ext uri="{FF2B5EF4-FFF2-40B4-BE49-F238E27FC236}">
                <a16:creationId xmlns:a16="http://schemas.microsoft.com/office/drawing/2014/main" id="{D66BD188-6623-1F9A-B99B-FE989860E731}"/>
              </a:ext>
            </a:extLst>
          </p:cNvPr>
          <p:cNvSpPr txBox="1">
            <a:spLocks/>
          </p:cNvSpPr>
          <p:nvPr/>
        </p:nvSpPr>
        <p:spPr>
          <a:xfrm>
            <a:off x="4191000" y="6378118"/>
            <a:ext cx="4114800" cy="365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altLang="zh-CN" sz="1100" dirty="0">
                <a:solidFill>
                  <a:schemeClr val="tx1">
                    <a:tint val="75000"/>
                  </a:schemeClr>
                </a:solidFill>
                <a:latin typeface="+mn-lt"/>
              </a:rPr>
              <a:t>WEBINAR </a:t>
            </a:r>
            <a:r>
              <a:rPr lang="de-AT" altLang="zh-CN" sz="1100" dirty="0" err="1">
                <a:solidFill>
                  <a:schemeClr val="tx1">
                    <a:tint val="75000"/>
                  </a:schemeClr>
                </a:solidFill>
                <a:latin typeface="+mn-lt"/>
              </a:rPr>
              <a:t>stakeholder</a:t>
            </a:r>
            <a:r>
              <a:rPr lang="de-AT" altLang="zh-CN" sz="1100" dirty="0">
                <a:solidFill>
                  <a:schemeClr val="tx1">
                    <a:tint val="75000"/>
                  </a:schemeClr>
                </a:solidFill>
                <a:latin typeface="+mn-lt"/>
              </a:rPr>
              <a:t> </a:t>
            </a:r>
            <a:r>
              <a:rPr lang="de-AT" altLang="zh-CN" sz="1100" dirty="0" err="1">
                <a:solidFill>
                  <a:schemeClr val="tx1">
                    <a:tint val="75000"/>
                  </a:schemeClr>
                </a:solidFill>
                <a:latin typeface="+mn-lt"/>
              </a:rPr>
              <a:t>mobilisation</a:t>
            </a:r>
            <a:r>
              <a:rPr lang="de-AT" altLang="zh-CN" sz="1100" dirty="0">
                <a:solidFill>
                  <a:schemeClr val="tx1">
                    <a:tint val="75000"/>
                  </a:schemeClr>
                </a:solidFill>
                <a:latin typeface="+mn-lt"/>
              </a:rPr>
              <a:t> &amp; </a:t>
            </a:r>
            <a:r>
              <a:rPr lang="de-AT" altLang="zh-CN" sz="1100" dirty="0" err="1">
                <a:solidFill>
                  <a:schemeClr val="tx1">
                    <a:tint val="75000"/>
                  </a:schemeClr>
                </a:solidFill>
                <a:latin typeface="+mn-lt"/>
              </a:rPr>
              <a:t>roadmapping</a:t>
            </a:r>
            <a:r>
              <a:rPr lang="de-AT" altLang="zh-CN" sz="1100" dirty="0">
                <a:solidFill>
                  <a:schemeClr val="tx1">
                    <a:tint val="75000"/>
                  </a:schemeClr>
                </a:solidFill>
                <a:latin typeface="+mn-lt"/>
              </a:rPr>
              <a:t> / EI-JKU</a:t>
            </a:r>
            <a:endParaRPr lang="zh-CN" altLang="en-US" sz="1100" dirty="0">
              <a:solidFill>
                <a:schemeClr val="tx1">
                  <a:tint val="75000"/>
                </a:schemeClr>
              </a:solidFill>
              <a:latin typeface="+mn-lt"/>
            </a:endParaRPr>
          </a:p>
        </p:txBody>
      </p:sp>
      <p:sp>
        <p:nvSpPr>
          <p:cNvPr id="8" name="Foliennummernplatzhalter 7">
            <a:extLst>
              <a:ext uri="{FF2B5EF4-FFF2-40B4-BE49-F238E27FC236}">
                <a16:creationId xmlns:a16="http://schemas.microsoft.com/office/drawing/2014/main" id="{9D1BDCEE-4B21-6BCE-FF2E-CAFD333F4A72}"/>
              </a:ext>
            </a:extLst>
          </p:cNvPr>
          <p:cNvSpPr txBox="1">
            <a:spLocks/>
          </p:cNvSpPr>
          <p:nvPr/>
        </p:nvSpPr>
        <p:spPr>
          <a:xfrm>
            <a:off x="8763000" y="6378118"/>
            <a:ext cx="2743200" cy="365125"/>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15</a:t>
            </a:fld>
            <a:endParaRPr lang="zh-CN" altLang="en-US"/>
          </a:p>
        </p:txBody>
      </p:sp>
      <p:pic>
        <p:nvPicPr>
          <p:cNvPr id="9" name="Grafik 8">
            <a:extLst>
              <a:ext uri="{FF2B5EF4-FFF2-40B4-BE49-F238E27FC236}">
                <a16:creationId xmlns:a16="http://schemas.microsoft.com/office/drawing/2014/main" id="{F0FD425D-CE4E-1DE9-AD85-DAE2FA3B6C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2127" y="6181690"/>
            <a:ext cx="1342287" cy="505255"/>
          </a:xfrm>
          <a:prstGeom prst="rect">
            <a:avLst/>
          </a:prstGeom>
        </p:spPr>
      </p:pic>
    </p:spTree>
    <p:extLst>
      <p:ext uri="{BB962C8B-B14F-4D97-AF65-F5344CB8AC3E}">
        <p14:creationId xmlns:p14="http://schemas.microsoft.com/office/powerpoint/2010/main" val="193439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616439BD-6834-44DC-A293-82CEEC97AA60}"/>
              </a:ext>
            </a:extLst>
          </p:cNvPr>
          <p:cNvSpPr>
            <a:spLocks noGrp="1"/>
          </p:cNvSpPr>
          <p:nvPr>
            <p:ph type="body" sz="quarter" idx="14"/>
          </p:nvPr>
        </p:nvSpPr>
        <p:spPr>
          <a:xfrm>
            <a:off x="882168" y="1600200"/>
            <a:ext cx="9325087" cy="4318000"/>
          </a:xfrm>
        </p:spPr>
        <p:txBody>
          <a:bodyPr>
            <a:normAutofit/>
          </a:bodyPr>
          <a:lstStyle/>
          <a:p>
            <a:pPr marL="298847" indent="-298847" defTabSz="685800">
              <a:lnSpc>
                <a:spcPct val="120000"/>
              </a:lnSpc>
              <a:buClr>
                <a:srgbClr val="4DA8F5"/>
              </a:buClr>
              <a:buSzPct val="150000"/>
              <a:buBlip>
                <a:blip r:embed="rId2"/>
              </a:buBlip>
              <a:defRPr/>
            </a:pPr>
            <a:r>
              <a:rPr lang="en-US" sz="1800" b="1" dirty="0">
                <a:latin typeface="+mn-lt"/>
                <a:cs typeface="Arial" panose="020B0604020202020204" pitchFamily="34" charset="0"/>
              </a:rPr>
              <a:t>Stakeholders are persons or groups of persons who have an interest in, are involved in, or are affected by the introduction of the technology, product, </a:t>
            </a:r>
            <a:r>
              <a:rPr lang="en-US" sz="1800" b="1" dirty="0" err="1">
                <a:latin typeface="+mn-lt"/>
                <a:cs typeface="Arial" panose="020B0604020202020204" pitchFamily="34" charset="0"/>
              </a:rPr>
              <a:t>etc</a:t>
            </a:r>
            <a:r>
              <a:rPr lang="en-US" sz="1800" b="1" dirty="0">
                <a:latin typeface="+mn-lt"/>
                <a:cs typeface="Arial" panose="020B0604020202020204" pitchFamily="34" charset="0"/>
              </a:rPr>
              <a:t>…</a:t>
            </a:r>
          </a:p>
          <a:p>
            <a:pPr marL="298847" indent="-298847" defTabSz="685800">
              <a:lnSpc>
                <a:spcPct val="120000"/>
              </a:lnSpc>
              <a:buClr>
                <a:srgbClr val="4DA8F5"/>
              </a:buClr>
              <a:buSzPct val="150000"/>
              <a:buBlip>
                <a:blip r:embed="rId2"/>
              </a:buBlip>
              <a:defRPr/>
            </a:pPr>
            <a:endParaRPr lang="en-US" sz="1800" b="1" dirty="0">
              <a:solidFill>
                <a:srgbClr val="F76B5A"/>
              </a:solidFill>
              <a:latin typeface="+mn-lt"/>
              <a:cs typeface="Arial" panose="020B0604020202020204" pitchFamily="34" charset="0"/>
            </a:endParaRPr>
          </a:p>
          <a:p>
            <a:pPr marL="298847" indent="-298847" defTabSz="685800">
              <a:lnSpc>
                <a:spcPct val="120000"/>
              </a:lnSpc>
              <a:buClr>
                <a:srgbClr val="4DA8F5"/>
              </a:buClr>
              <a:buSzPct val="150000"/>
              <a:buBlip>
                <a:blip r:embed="rId2"/>
              </a:buBlip>
              <a:defRPr/>
            </a:pPr>
            <a:r>
              <a:rPr lang="en-US" sz="1800" dirty="0">
                <a:latin typeface="+mn-lt"/>
                <a:cs typeface="Arial" panose="020B0604020202020204" pitchFamily="34" charset="0"/>
              </a:rPr>
              <a:t>Literature review of stakeholder engagement in connection with IS</a:t>
            </a:r>
          </a:p>
          <a:p>
            <a:pPr marL="298847" indent="-298847" defTabSz="685800">
              <a:lnSpc>
                <a:spcPct val="120000"/>
              </a:lnSpc>
              <a:buClr>
                <a:srgbClr val="4DA8F5"/>
              </a:buClr>
              <a:buSzPct val="150000"/>
              <a:buBlip>
                <a:blip r:embed="rId2"/>
              </a:buBlip>
              <a:defRPr/>
            </a:pPr>
            <a:r>
              <a:rPr lang="en-US" sz="1800" b="1" dirty="0">
                <a:solidFill>
                  <a:srgbClr val="F76B5A"/>
                </a:solidFill>
                <a:latin typeface="+mn-lt"/>
                <a:cs typeface="Arial" panose="020B0604020202020204" pitchFamily="34" charset="0"/>
              </a:rPr>
              <a:t>Identification of relevant stakeholders and their role on the implementation of a technology, product, process or service</a:t>
            </a:r>
          </a:p>
          <a:p>
            <a:pPr marL="298847" indent="-298847" defTabSz="685800">
              <a:lnSpc>
                <a:spcPct val="120000"/>
              </a:lnSpc>
              <a:buClr>
                <a:srgbClr val="4DA8F5"/>
              </a:buClr>
              <a:buSzPct val="150000"/>
              <a:buBlip>
                <a:blip r:embed="rId2"/>
              </a:buBlip>
              <a:defRPr/>
            </a:pPr>
            <a:r>
              <a:rPr lang="en-US" sz="1800" dirty="0">
                <a:latin typeface="+mn-lt"/>
                <a:cs typeface="Arial" panose="020B0604020202020204" pitchFamily="34" charset="0"/>
              </a:rPr>
              <a:t>Descriptive description of the identified stakeholders </a:t>
            </a:r>
          </a:p>
          <a:p>
            <a:pPr marL="298847" indent="-298847" defTabSz="685800">
              <a:lnSpc>
                <a:spcPct val="120000"/>
              </a:lnSpc>
              <a:buClr>
                <a:srgbClr val="4DA8F5"/>
              </a:buClr>
              <a:buSzPct val="150000"/>
              <a:buBlip>
                <a:blip r:embed="rId2"/>
              </a:buBlip>
              <a:defRPr/>
            </a:pPr>
            <a:r>
              <a:rPr lang="en-US" sz="1800" b="1" dirty="0">
                <a:solidFill>
                  <a:srgbClr val="F76B5A"/>
                </a:solidFill>
                <a:latin typeface="+mn-lt"/>
                <a:cs typeface="Arial" panose="020B0604020202020204" pitchFamily="34" charset="0"/>
              </a:rPr>
              <a:t>Consideration of possible engagement activities for stakeholders</a:t>
            </a:r>
          </a:p>
          <a:p>
            <a:pPr>
              <a:lnSpc>
                <a:spcPct val="100000"/>
              </a:lnSpc>
            </a:pPr>
            <a:endParaRPr lang="en-US" dirty="0">
              <a:latin typeface="+mn-lt"/>
            </a:endParaRPr>
          </a:p>
        </p:txBody>
      </p:sp>
      <p:pic>
        <p:nvPicPr>
          <p:cNvPr id="3" name="Grafik 2"/>
          <p:cNvPicPr>
            <a:picLocks noChangeAspect="1"/>
          </p:cNvPicPr>
          <p:nvPr/>
        </p:nvPicPr>
        <p:blipFill>
          <a:blip r:embed="rId3"/>
          <a:stretch>
            <a:fillRect/>
          </a:stretch>
        </p:blipFill>
        <p:spPr>
          <a:xfrm>
            <a:off x="9281233" y="294273"/>
            <a:ext cx="1234367" cy="1366214"/>
          </a:xfrm>
          <a:prstGeom prst="rect">
            <a:avLst/>
          </a:prstGeom>
        </p:spPr>
      </p:pic>
      <p:sp>
        <p:nvSpPr>
          <p:cNvPr id="6" name="Datumsplatzhalter 5">
            <a:extLst>
              <a:ext uri="{FF2B5EF4-FFF2-40B4-BE49-F238E27FC236}">
                <a16:creationId xmlns:a16="http://schemas.microsoft.com/office/drawing/2014/main" id="{4DD0F012-8C25-11D2-30D5-AECB5BD768ED}"/>
              </a:ext>
            </a:extLst>
          </p:cNvPr>
          <p:cNvSpPr txBox="1">
            <a:spLocks/>
          </p:cNvSpPr>
          <p:nvPr/>
        </p:nvSpPr>
        <p:spPr>
          <a:xfrm>
            <a:off x="990600" y="6378118"/>
            <a:ext cx="2743200" cy="365125"/>
          </a:xfrm>
          <a:prstGeom prst="rect">
            <a:avLst/>
          </a:prstGeom>
        </p:spPr>
        <p:txBody>
          <a:bodyPr vert="horz" lIns="91440" tIns="45720" rIns="91440" bIns="45720" rtlCol="0" anchor="ctr">
            <a:normAutofit/>
          </a:bodyPr>
          <a:lstStyle>
            <a:defPPr>
              <a:defRPr lang="zh-CN"/>
            </a:defPPr>
            <a:lvl1pPr>
              <a:defRPr sz="1200">
                <a:solidFill>
                  <a:schemeClr val="tx1">
                    <a:tint val="7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ltLang="zh-CN" dirty="0"/>
              <a:t>2024/10/08</a:t>
            </a:r>
            <a:endParaRPr lang="zh-CN" altLang="en-US" dirty="0"/>
          </a:p>
        </p:txBody>
      </p:sp>
      <p:sp>
        <p:nvSpPr>
          <p:cNvPr id="7" name="Fußzeilenplatzhalter 6">
            <a:extLst>
              <a:ext uri="{FF2B5EF4-FFF2-40B4-BE49-F238E27FC236}">
                <a16:creationId xmlns:a16="http://schemas.microsoft.com/office/drawing/2014/main" id="{9A3DD103-912C-AB67-B8C8-717A1EEC2B60}"/>
              </a:ext>
            </a:extLst>
          </p:cNvPr>
          <p:cNvSpPr txBox="1">
            <a:spLocks/>
          </p:cNvSpPr>
          <p:nvPr/>
        </p:nvSpPr>
        <p:spPr>
          <a:xfrm>
            <a:off x="4191000" y="6378118"/>
            <a:ext cx="4114800" cy="36512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altLang="zh-CN" sz="1200" dirty="0">
                <a:solidFill>
                  <a:schemeClr val="tx1">
                    <a:tint val="75000"/>
                  </a:schemeClr>
                </a:solidFill>
                <a:latin typeface="+mn-lt"/>
              </a:rPr>
              <a:t>WEBINAR </a:t>
            </a:r>
            <a:r>
              <a:rPr lang="de-AT" altLang="zh-CN" sz="1200" dirty="0" err="1">
                <a:solidFill>
                  <a:schemeClr val="tx1">
                    <a:tint val="75000"/>
                  </a:schemeClr>
                </a:solidFill>
                <a:latin typeface="+mn-lt"/>
              </a:rPr>
              <a:t>stakeholder</a:t>
            </a:r>
            <a:r>
              <a:rPr lang="de-AT" altLang="zh-CN" sz="1200" dirty="0">
                <a:solidFill>
                  <a:schemeClr val="tx1">
                    <a:tint val="75000"/>
                  </a:schemeClr>
                </a:solidFill>
                <a:latin typeface="+mn-lt"/>
              </a:rPr>
              <a:t> </a:t>
            </a:r>
            <a:r>
              <a:rPr lang="de-AT" altLang="zh-CN" sz="1200" dirty="0" err="1">
                <a:solidFill>
                  <a:schemeClr val="tx1">
                    <a:tint val="75000"/>
                  </a:schemeClr>
                </a:solidFill>
                <a:latin typeface="+mn-lt"/>
              </a:rPr>
              <a:t>mobilisation</a:t>
            </a:r>
            <a:r>
              <a:rPr lang="de-AT" altLang="zh-CN" sz="1200" dirty="0">
                <a:solidFill>
                  <a:schemeClr val="tx1">
                    <a:tint val="75000"/>
                  </a:schemeClr>
                </a:solidFill>
                <a:latin typeface="+mn-lt"/>
              </a:rPr>
              <a:t> &amp; </a:t>
            </a:r>
            <a:r>
              <a:rPr lang="de-AT" altLang="zh-CN" sz="1200" dirty="0" err="1">
                <a:solidFill>
                  <a:schemeClr val="tx1">
                    <a:tint val="75000"/>
                  </a:schemeClr>
                </a:solidFill>
                <a:latin typeface="+mn-lt"/>
              </a:rPr>
              <a:t>roadmapping</a:t>
            </a:r>
            <a:r>
              <a:rPr lang="de-AT" altLang="zh-CN" sz="1200" dirty="0">
                <a:solidFill>
                  <a:schemeClr val="tx1">
                    <a:tint val="75000"/>
                  </a:schemeClr>
                </a:solidFill>
                <a:latin typeface="+mn-lt"/>
              </a:rPr>
              <a:t> / EI-JKU</a:t>
            </a:r>
            <a:endParaRPr lang="zh-CN" altLang="en-US" sz="1200" dirty="0">
              <a:solidFill>
                <a:schemeClr val="tx1">
                  <a:tint val="75000"/>
                </a:schemeClr>
              </a:solidFill>
              <a:latin typeface="+mn-lt"/>
            </a:endParaRPr>
          </a:p>
        </p:txBody>
      </p:sp>
      <p:sp>
        <p:nvSpPr>
          <p:cNvPr id="10" name="Foliennummernplatzhalter 7">
            <a:extLst>
              <a:ext uri="{FF2B5EF4-FFF2-40B4-BE49-F238E27FC236}">
                <a16:creationId xmlns:a16="http://schemas.microsoft.com/office/drawing/2014/main" id="{4C8280E2-B636-63C9-DC5E-C24C09CC7471}"/>
              </a:ext>
            </a:extLst>
          </p:cNvPr>
          <p:cNvSpPr txBox="1">
            <a:spLocks/>
          </p:cNvSpPr>
          <p:nvPr/>
        </p:nvSpPr>
        <p:spPr>
          <a:xfrm>
            <a:off x="8763000" y="6378118"/>
            <a:ext cx="2743200" cy="365125"/>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16</a:t>
            </a:fld>
            <a:endParaRPr lang="zh-CN" altLang="en-US"/>
          </a:p>
        </p:txBody>
      </p:sp>
      <p:sp>
        <p:nvSpPr>
          <p:cNvPr id="2" name="Textfeld 1">
            <a:extLst>
              <a:ext uri="{FF2B5EF4-FFF2-40B4-BE49-F238E27FC236}">
                <a16:creationId xmlns:a16="http://schemas.microsoft.com/office/drawing/2014/main" id="{F72CE2CB-CAEC-03A2-1663-8CE5EB8CF069}"/>
              </a:ext>
            </a:extLst>
          </p:cNvPr>
          <p:cNvSpPr txBox="1"/>
          <p:nvPr/>
        </p:nvSpPr>
        <p:spPr>
          <a:xfrm>
            <a:off x="793009" y="792714"/>
            <a:ext cx="3921551" cy="369332"/>
          </a:xfrm>
          <a:prstGeom prst="rect">
            <a:avLst/>
          </a:prstGeom>
          <a:noFill/>
        </p:spPr>
        <p:txBody>
          <a:bodyPr wrap="square" rtlCol="0">
            <a:spAutoFit/>
          </a:bodyPr>
          <a:lstStyle/>
          <a:p>
            <a:r>
              <a:rPr lang="de-DE" dirty="0" err="1">
                <a:solidFill>
                  <a:srgbClr val="4DA8F5"/>
                </a:solidFill>
              </a:rPr>
              <a:t>Step</a:t>
            </a:r>
            <a:r>
              <a:rPr lang="de-DE" dirty="0">
                <a:solidFill>
                  <a:srgbClr val="4DA8F5"/>
                </a:solidFill>
              </a:rPr>
              <a:t> 2 Stakeholder Analysis</a:t>
            </a:r>
            <a:endParaRPr lang="de-AT" dirty="0">
              <a:solidFill>
                <a:srgbClr val="4DA8F5"/>
              </a:solidFill>
            </a:endParaRPr>
          </a:p>
        </p:txBody>
      </p:sp>
      <p:sp>
        <p:nvSpPr>
          <p:cNvPr id="8" name="object 3">
            <a:extLst>
              <a:ext uri="{FF2B5EF4-FFF2-40B4-BE49-F238E27FC236}">
                <a16:creationId xmlns:a16="http://schemas.microsoft.com/office/drawing/2014/main" id="{D8233E64-2F37-9FF7-DB37-90CF734D4A89}"/>
              </a:ext>
            </a:extLst>
          </p:cNvPr>
          <p:cNvSpPr txBox="1"/>
          <p:nvPr/>
        </p:nvSpPr>
        <p:spPr>
          <a:xfrm>
            <a:off x="882168" y="461273"/>
            <a:ext cx="7880831" cy="346249"/>
          </a:xfrm>
          <a:prstGeom prst="rect">
            <a:avLst/>
          </a:prstGeom>
        </p:spPr>
        <p:txBody>
          <a:bodyPr vert="horz" wrap="square" lIns="0" tIns="0" rIns="0" bIns="0" rtlCol="0">
            <a:spAutoFit/>
          </a:bodyPr>
          <a:lstStyle/>
          <a:p>
            <a:pPr marL="0" marR="0" lvl="0" indent="0" algn="l" defTabSz="914400" rtl="0" eaLnBrk="1" fontAlgn="auto" latinLnBrk="0" hangingPunct="1">
              <a:lnSpc>
                <a:spcPts val="2681"/>
              </a:lnSpc>
              <a:spcBef>
                <a:spcPts val="0"/>
              </a:spcBef>
              <a:spcAft>
                <a:spcPts val="0"/>
              </a:spcAft>
              <a:buClrTx/>
              <a:buSzTx/>
              <a:buFontTx/>
              <a:buNone/>
              <a:tabLst/>
              <a:defRPr/>
            </a:pPr>
            <a:r>
              <a:rPr lang="de-DE" sz="2400" b="1" dirty="0">
                <a:solidFill>
                  <a:srgbClr val="4DA8F5"/>
                </a:solidFill>
                <a:latin typeface="Arial" panose="020B0604020202020204" pitchFamily="34" charset="0"/>
                <a:cs typeface="Arial" panose="020B0604020202020204" pitchFamily="34" charset="0"/>
              </a:rPr>
              <a:t>Stakeholder </a:t>
            </a:r>
            <a:r>
              <a:rPr lang="de-DE" sz="2400" b="1" dirty="0" err="1">
                <a:solidFill>
                  <a:srgbClr val="4DA8F5"/>
                </a:solidFill>
                <a:latin typeface="Arial" panose="020B0604020202020204" pitchFamily="34" charset="0"/>
                <a:cs typeface="Arial" panose="020B0604020202020204" pitchFamily="34" charset="0"/>
              </a:rPr>
              <a:t>engagement</a:t>
            </a:r>
            <a:r>
              <a:rPr lang="de-DE" sz="2400" b="1" dirty="0">
                <a:solidFill>
                  <a:srgbClr val="4DA8F5"/>
                </a:solidFill>
                <a:latin typeface="Arial" panose="020B0604020202020204" pitchFamily="34" charset="0"/>
                <a:cs typeface="Arial" panose="020B0604020202020204" pitchFamily="34" charset="0"/>
              </a:rPr>
              <a:t> and </a:t>
            </a:r>
            <a:r>
              <a:rPr lang="de-DE" sz="2400" b="1" dirty="0" err="1">
                <a:solidFill>
                  <a:srgbClr val="4DA8F5"/>
                </a:solidFill>
                <a:latin typeface="Arial" panose="020B0604020202020204" pitchFamily="34" charset="0"/>
                <a:cs typeface="Arial" panose="020B0604020202020204" pitchFamily="34" charset="0"/>
              </a:rPr>
              <a:t>mobilization</a:t>
            </a:r>
            <a:endParaRPr kumimoji="0" sz="2400" b="1" i="0" u="none" strike="noStrike" kern="1200" cap="none" spc="0" normalizeH="0" baseline="0" noProof="0" dirty="0">
              <a:ln>
                <a:noFill/>
              </a:ln>
              <a:solidFill>
                <a:srgbClr val="4DA8F5"/>
              </a:solidFill>
              <a:effectLst/>
              <a:uLnTx/>
              <a:uFillTx/>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1F1D6501-24F5-FD2E-D803-B6F85FFE40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2127" y="6181690"/>
            <a:ext cx="1342287" cy="505255"/>
          </a:xfrm>
          <a:prstGeom prst="rect">
            <a:avLst/>
          </a:prstGeom>
        </p:spPr>
      </p:pic>
    </p:spTree>
    <p:extLst>
      <p:ext uri="{BB962C8B-B14F-4D97-AF65-F5344CB8AC3E}">
        <p14:creationId xmlns:p14="http://schemas.microsoft.com/office/powerpoint/2010/main" val="2320401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3B041D42-5C99-4C83-0C2B-376C22179761}"/>
              </a:ext>
            </a:extLst>
          </p:cNvPr>
          <p:cNvSpPr txBox="1"/>
          <p:nvPr/>
        </p:nvSpPr>
        <p:spPr>
          <a:xfrm>
            <a:off x="340242" y="1352635"/>
            <a:ext cx="5334245" cy="4795415"/>
          </a:xfrm>
          <a:prstGeom prst="rect">
            <a:avLst/>
          </a:prstGeom>
          <a:noFill/>
        </p:spPr>
        <p:txBody>
          <a:bodyPr wrap="square">
            <a:spAutoFit/>
          </a:bodyPr>
          <a:lstStyle/>
          <a:p>
            <a:pPr marL="457223" lvl="1" defTabSz="914446">
              <a:lnSpc>
                <a:spcPct val="130000"/>
              </a:lnSpc>
            </a:pPr>
            <a:r>
              <a:rPr lang="de-DE" dirty="0">
                <a:solidFill>
                  <a:prstClr val="black"/>
                </a:solidFill>
                <a:latin typeface="Arial"/>
              </a:rPr>
              <a:t>Evaluation </a:t>
            </a:r>
            <a:r>
              <a:rPr lang="de-DE" dirty="0" err="1">
                <a:solidFill>
                  <a:prstClr val="black"/>
                </a:solidFill>
                <a:latin typeface="Arial"/>
              </a:rPr>
              <a:t>with</a:t>
            </a:r>
            <a:r>
              <a:rPr lang="de-DE" dirty="0">
                <a:solidFill>
                  <a:prstClr val="black"/>
                </a:solidFill>
                <a:latin typeface="Arial"/>
              </a:rPr>
              <a:t> </a:t>
            </a:r>
            <a:r>
              <a:rPr lang="en-US" sz="1600" dirty="0" err="1">
                <a:solidFill>
                  <a:prstClr val="black"/>
                </a:solidFill>
                <a:latin typeface="Arial"/>
              </a:rPr>
              <a:t>Energinstitut’s</a:t>
            </a:r>
            <a:r>
              <a:rPr lang="en-US" sz="1600" dirty="0">
                <a:solidFill>
                  <a:prstClr val="black"/>
                </a:solidFill>
                <a:latin typeface="Arial"/>
              </a:rPr>
              <a:t> inhouse tool SAMBA (Socio- and multicriteria model for reducing barrier analysis).</a:t>
            </a:r>
          </a:p>
          <a:p>
            <a:pPr marL="457223" lvl="1" defTabSz="914446"/>
            <a:r>
              <a:rPr lang="en-US" sz="1600" dirty="0">
                <a:solidFill>
                  <a:prstClr val="black"/>
                </a:solidFill>
                <a:latin typeface="Arial"/>
              </a:rPr>
              <a:t> </a:t>
            </a:r>
          </a:p>
          <a:p>
            <a:pPr marL="756047" lvl="2" indent="-298847" defTabSz="685800">
              <a:lnSpc>
                <a:spcPct val="120000"/>
              </a:lnSpc>
              <a:spcBef>
                <a:spcPts val="1000"/>
              </a:spcBef>
              <a:buClr>
                <a:srgbClr val="4DA8F5"/>
              </a:buClr>
              <a:buSzPct val="150000"/>
              <a:buBlip>
                <a:blip r:embed="rId2"/>
              </a:buBlip>
              <a:defRPr/>
            </a:pPr>
            <a:r>
              <a:rPr lang="en-US" sz="1600" b="1" dirty="0">
                <a:solidFill>
                  <a:srgbClr val="F76B5A"/>
                </a:solidFill>
                <a:cs typeface="Arial" panose="020B0604020202020204" pitchFamily="34" charset="0"/>
              </a:rPr>
              <a:t>Stakeholder analysis </a:t>
            </a:r>
            <a:r>
              <a:rPr lang="en-US" sz="1600" dirty="0">
                <a:cs typeface="Arial" panose="020B0604020202020204" pitchFamily="34" charset="0"/>
              </a:rPr>
              <a:t>(module 2) including identification, categorization and evaluation of relevant stakeholders.</a:t>
            </a:r>
          </a:p>
          <a:p>
            <a:pPr marL="756047" lvl="2" indent="-298847" defTabSz="685800">
              <a:lnSpc>
                <a:spcPct val="120000"/>
              </a:lnSpc>
              <a:spcBef>
                <a:spcPts val="1000"/>
              </a:spcBef>
              <a:buClr>
                <a:srgbClr val="4DA8F5"/>
              </a:buClr>
              <a:buSzPct val="150000"/>
              <a:buBlip>
                <a:blip r:embed="rId2"/>
              </a:buBlip>
              <a:defRPr/>
            </a:pPr>
            <a:r>
              <a:rPr lang="en-US" sz="1600" b="1" dirty="0">
                <a:solidFill>
                  <a:srgbClr val="F76B5A"/>
                </a:solidFill>
                <a:cs typeface="Arial" panose="020B0604020202020204" pitchFamily="34" charset="0"/>
              </a:rPr>
              <a:t>STEEP-analysis</a:t>
            </a:r>
            <a:r>
              <a:rPr lang="en-US" sz="1600" dirty="0">
                <a:cs typeface="Arial" panose="020B0604020202020204" pitchFamily="34" charset="0"/>
              </a:rPr>
              <a:t> (module 3):  identification and evaluation of qualitative indicators for the description of the project's environment. </a:t>
            </a:r>
          </a:p>
          <a:p>
            <a:pPr marL="756047" lvl="2" indent="-298847" defTabSz="685800">
              <a:lnSpc>
                <a:spcPct val="120000"/>
              </a:lnSpc>
              <a:spcBef>
                <a:spcPts val="1000"/>
              </a:spcBef>
              <a:buClr>
                <a:srgbClr val="4DA8F5"/>
              </a:buClr>
              <a:buSzPct val="150000"/>
              <a:buBlip>
                <a:blip r:embed="rId2"/>
              </a:buBlip>
              <a:defRPr/>
            </a:pPr>
            <a:r>
              <a:rPr lang="en-US" sz="1600" b="1" dirty="0">
                <a:solidFill>
                  <a:srgbClr val="F76B5A"/>
                </a:solidFill>
                <a:cs typeface="Arial" panose="020B0604020202020204" pitchFamily="34" charset="0"/>
              </a:rPr>
              <a:t>Comprehensive analysis </a:t>
            </a:r>
            <a:r>
              <a:rPr lang="en-US" sz="1600" dirty="0">
                <a:cs typeface="Arial" panose="020B0604020202020204" pitchFamily="34" charset="0"/>
              </a:rPr>
              <a:t>(module 4) –developing a transparent procedure for finally deriving the barriers and constraints as well as the recommendations how to overcome these.</a:t>
            </a:r>
            <a:endParaRPr lang="de-AT" sz="1600" dirty="0">
              <a:cs typeface="Arial" panose="020B0604020202020204" pitchFamily="34" charset="0"/>
            </a:endParaRPr>
          </a:p>
        </p:txBody>
      </p:sp>
      <p:pic>
        <p:nvPicPr>
          <p:cNvPr id="3" name="Grafik 2">
            <a:extLst>
              <a:ext uri="{FF2B5EF4-FFF2-40B4-BE49-F238E27FC236}">
                <a16:creationId xmlns:a16="http://schemas.microsoft.com/office/drawing/2014/main" id="{4E3B6398-FDDB-6506-418D-CB835CF64A1F}"/>
              </a:ext>
            </a:extLst>
          </p:cNvPr>
          <p:cNvPicPr>
            <a:picLocks noChangeAspect="1"/>
          </p:cNvPicPr>
          <p:nvPr/>
        </p:nvPicPr>
        <p:blipFill>
          <a:blip r:embed="rId3"/>
          <a:stretch>
            <a:fillRect/>
          </a:stretch>
        </p:blipFill>
        <p:spPr>
          <a:xfrm>
            <a:off x="5535369" y="1638564"/>
            <a:ext cx="6530389" cy="4039132"/>
          </a:xfrm>
          <a:prstGeom prst="rect">
            <a:avLst/>
          </a:prstGeom>
        </p:spPr>
      </p:pic>
      <p:sp>
        <p:nvSpPr>
          <p:cNvPr id="6" name="Textfeld 5">
            <a:extLst>
              <a:ext uri="{FF2B5EF4-FFF2-40B4-BE49-F238E27FC236}">
                <a16:creationId xmlns:a16="http://schemas.microsoft.com/office/drawing/2014/main" id="{4A1F7795-3378-FA4B-8316-A6BA9FAA9B06}"/>
              </a:ext>
            </a:extLst>
          </p:cNvPr>
          <p:cNvSpPr txBox="1"/>
          <p:nvPr/>
        </p:nvSpPr>
        <p:spPr>
          <a:xfrm>
            <a:off x="9358599" y="5635238"/>
            <a:ext cx="4392488" cy="276999"/>
          </a:xfrm>
          <a:prstGeom prst="rect">
            <a:avLst/>
          </a:prstGeom>
          <a:noFill/>
        </p:spPr>
        <p:txBody>
          <a:bodyPr wrap="square" rtlCol="0">
            <a:spAutoFit/>
          </a:bodyPr>
          <a:lstStyle/>
          <a:p>
            <a:pPr defTabSz="914446"/>
            <a:r>
              <a:rPr lang="de-DE" sz="1200" dirty="0">
                <a:solidFill>
                  <a:srgbClr val="707173"/>
                </a:solidFill>
                <a:latin typeface="Arial"/>
              </a:rPr>
              <a:t>Source: Energy Institute at JKU Linz</a:t>
            </a:r>
            <a:endParaRPr lang="de-AT" sz="1200" dirty="0">
              <a:solidFill>
                <a:srgbClr val="707173"/>
              </a:solidFill>
              <a:latin typeface="Arial"/>
            </a:endParaRPr>
          </a:p>
        </p:txBody>
      </p:sp>
      <p:sp>
        <p:nvSpPr>
          <p:cNvPr id="7" name="Title 1">
            <a:extLst>
              <a:ext uri="{FF2B5EF4-FFF2-40B4-BE49-F238E27FC236}">
                <a16:creationId xmlns:a16="http://schemas.microsoft.com/office/drawing/2014/main" id="{BFD7645B-8DE4-6325-E907-07964883C90F}"/>
              </a:ext>
            </a:extLst>
          </p:cNvPr>
          <p:cNvSpPr txBox="1">
            <a:spLocks/>
          </p:cNvSpPr>
          <p:nvPr/>
        </p:nvSpPr>
        <p:spPr>
          <a:xfrm>
            <a:off x="716437" y="-30927"/>
            <a:ext cx="10515600" cy="369332"/>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defTabSz="914446">
              <a:lnSpc>
                <a:spcPct val="100000"/>
              </a:lnSpc>
              <a:spcBef>
                <a:spcPts val="1200"/>
              </a:spcBef>
              <a:spcAft>
                <a:spcPts val="1200"/>
              </a:spcAft>
            </a:pPr>
            <a:br>
              <a:rPr lang="en-GB" sz="2400" b="1" dirty="0">
                <a:ln w="12700" cmpd="sng">
                  <a:noFill/>
                  <a:prstDash val="solid"/>
                </a:ln>
                <a:solidFill>
                  <a:srgbClr val="4DA8F5"/>
                </a:solidFill>
                <a:latin typeface="Arial" panose="020B0604020202020204" pitchFamily="34" charset="0"/>
                <a:cs typeface="Arial" panose="020B0604020202020204" pitchFamily="34" charset="0"/>
              </a:rPr>
            </a:br>
            <a:r>
              <a:rPr lang="en-US" sz="2400" b="1" dirty="0">
                <a:ln w="12700" cmpd="sng">
                  <a:noFill/>
                  <a:prstDash val="solid"/>
                </a:ln>
                <a:solidFill>
                  <a:srgbClr val="4DA8F5"/>
                </a:solidFill>
                <a:latin typeface="Arial" panose="020B0604020202020204" pitchFamily="34" charset="0"/>
                <a:cs typeface="Arial" panose="020B0604020202020204" pitchFamily="34" charset="0"/>
              </a:rPr>
              <a:t>Stakeholder mobilization for enabling the implementation of the IS </a:t>
            </a:r>
            <a:endParaRPr lang="en-US" altLang="en-US" sz="2400" dirty="0">
              <a:solidFill>
                <a:srgbClr val="4DA8F5"/>
              </a:solidFill>
              <a:latin typeface="Arial" panose="020B0604020202020204" pitchFamily="34" charset="0"/>
              <a:cs typeface="Arial" panose="020B0604020202020204" pitchFamily="34" charset="0"/>
            </a:endParaRPr>
          </a:p>
        </p:txBody>
      </p:sp>
      <p:sp>
        <p:nvSpPr>
          <p:cNvPr id="13" name="Datumsplatzhalter 5">
            <a:extLst>
              <a:ext uri="{FF2B5EF4-FFF2-40B4-BE49-F238E27FC236}">
                <a16:creationId xmlns:a16="http://schemas.microsoft.com/office/drawing/2014/main" id="{931C8906-2514-0CD1-DDAE-0FE392E1E22A}"/>
              </a:ext>
            </a:extLst>
          </p:cNvPr>
          <p:cNvSpPr txBox="1">
            <a:spLocks/>
          </p:cNvSpPr>
          <p:nvPr/>
        </p:nvSpPr>
        <p:spPr>
          <a:xfrm>
            <a:off x="990600" y="6378118"/>
            <a:ext cx="2743200" cy="365125"/>
          </a:xfrm>
          <a:prstGeom prst="rect">
            <a:avLst/>
          </a:prstGeom>
        </p:spPr>
        <p:txBody>
          <a:bodyPr vert="horz" lIns="91440" tIns="45720" rIns="91440" bIns="45720" rtlCol="0" anchor="ctr">
            <a:normAutofit/>
          </a:bodyPr>
          <a:lstStyle>
            <a:defPPr>
              <a:defRPr lang="zh-CN"/>
            </a:defPPr>
            <a:lvl1pPr>
              <a:defRPr sz="1200">
                <a:solidFill>
                  <a:schemeClr val="tx1">
                    <a:tint val="7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ltLang="zh-CN" dirty="0"/>
              <a:t>2024/10/08</a:t>
            </a:r>
            <a:endParaRPr lang="zh-CN" altLang="en-US" dirty="0"/>
          </a:p>
        </p:txBody>
      </p:sp>
      <p:sp>
        <p:nvSpPr>
          <p:cNvPr id="14" name="Fußzeilenplatzhalter 6">
            <a:extLst>
              <a:ext uri="{FF2B5EF4-FFF2-40B4-BE49-F238E27FC236}">
                <a16:creationId xmlns:a16="http://schemas.microsoft.com/office/drawing/2014/main" id="{D7DDB946-EE01-6132-2877-1593938E0AA6}"/>
              </a:ext>
            </a:extLst>
          </p:cNvPr>
          <p:cNvSpPr txBox="1">
            <a:spLocks/>
          </p:cNvSpPr>
          <p:nvPr/>
        </p:nvSpPr>
        <p:spPr>
          <a:xfrm>
            <a:off x="4191000" y="6378118"/>
            <a:ext cx="4114800" cy="36512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altLang="zh-CN" sz="1200" dirty="0">
                <a:solidFill>
                  <a:schemeClr val="tx1">
                    <a:tint val="75000"/>
                  </a:schemeClr>
                </a:solidFill>
                <a:latin typeface="+mn-lt"/>
              </a:rPr>
              <a:t>WEBINAR </a:t>
            </a:r>
            <a:r>
              <a:rPr lang="de-AT" altLang="zh-CN" sz="1200" dirty="0" err="1">
                <a:solidFill>
                  <a:schemeClr val="tx1">
                    <a:tint val="75000"/>
                  </a:schemeClr>
                </a:solidFill>
                <a:latin typeface="+mn-lt"/>
              </a:rPr>
              <a:t>stakeholder</a:t>
            </a:r>
            <a:r>
              <a:rPr lang="de-AT" altLang="zh-CN" sz="1200" dirty="0">
                <a:solidFill>
                  <a:schemeClr val="tx1">
                    <a:tint val="75000"/>
                  </a:schemeClr>
                </a:solidFill>
                <a:latin typeface="+mn-lt"/>
              </a:rPr>
              <a:t> </a:t>
            </a:r>
            <a:r>
              <a:rPr lang="de-AT" altLang="zh-CN" sz="1200" dirty="0" err="1">
                <a:solidFill>
                  <a:schemeClr val="tx1">
                    <a:tint val="75000"/>
                  </a:schemeClr>
                </a:solidFill>
                <a:latin typeface="+mn-lt"/>
              </a:rPr>
              <a:t>mobilisation</a:t>
            </a:r>
            <a:r>
              <a:rPr lang="de-AT" altLang="zh-CN" sz="1200" dirty="0">
                <a:solidFill>
                  <a:schemeClr val="tx1">
                    <a:tint val="75000"/>
                  </a:schemeClr>
                </a:solidFill>
                <a:latin typeface="+mn-lt"/>
              </a:rPr>
              <a:t> &amp; </a:t>
            </a:r>
            <a:r>
              <a:rPr lang="de-AT" altLang="zh-CN" sz="1200" dirty="0" err="1">
                <a:solidFill>
                  <a:schemeClr val="tx1">
                    <a:tint val="75000"/>
                  </a:schemeClr>
                </a:solidFill>
                <a:latin typeface="+mn-lt"/>
              </a:rPr>
              <a:t>roadmapping</a:t>
            </a:r>
            <a:r>
              <a:rPr lang="de-AT" altLang="zh-CN" sz="1200" dirty="0">
                <a:solidFill>
                  <a:schemeClr val="tx1">
                    <a:tint val="75000"/>
                  </a:schemeClr>
                </a:solidFill>
                <a:latin typeface="+mn-lt"/>
              </a:rPr>
              <a:t> / EI-JKU</a:t>
            </a:r>
            <a:endParaRPr lang="zh-CN" altLang="en-US" sz="1200" dirty="0">
              <a:solidFill>
                <a:schemeClr val="tx1">
                  <a:tint val="75000"/>
                </a:schemeClr>
              </a:solidFill>
              <a:latin typeface="+mn-lt"/>
            </a:endParaRPr>
          </a:p>
        </p:txBody>
      </p:sp>
      <p:sp>
        <p:nvSpPr>
          <p:cNvPr id="15" name="Foliennummernplatzhalter 7">
            <a:extLst>
              <a:ext uri="{FF2B5EF4-FFF2-40B4-BE49-F238E27FC236}">
                <a16:creationId xmlns:a16="http://schemas.microsoft.com/office/drawing/2014/main" id="{718F7651-5BE2-6E33-2704-40CAA64FCB44}"/>
              </a:ext>
            </a:extLst>
          </p:cNvPr>
          <p:cNvSpPr txBox="1">
            <a:spLocks/>
          </p:cNvSpPr>
          <p:nvPr/>
        </p:nvSpPr>
        <p:spPr>
          <a:xfrm>
            <a:off x="8763000" y="6378118"/>
            <a:ext cx="2743200" cy="365125"/>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17</a:t>
            </a:fld>
            <a:endParaRPr lang="zh-CN" altLang="en-US"/>
          </a:p>
        </p:txBody>
      </p:sp>
      <p:sp>
        <p:nvSpPr>
          <p:cNvPr id="2" name="Textfeld 1">
            <a:extLst>
              <a:ext uri="{FF2B5EF4-FFF2-40B4-BE49-F238E27FC236}">
                <a16:creationId xmlns:a16="http://schemas.microsoft.com/office/drawing/2014/main" id="{97C6F1A1-65F4-7F00-B897-1ECD986F85E0}"/>
              </a:ext>
            </a:extLst>
          </p:cNvPr>
          <p:cNvSpPr txBox="1"/>
          <p:nvPr/>
        </p:nvSpPr>
        <p:spPr>
          <a:xfrm>
            <a:off x="716437" y="709950"/>
            <a:ext cx="3921551" cy="369332"/>
          </a:xfrm>
          <a:prstGeom prst="rect">
            <a:avLst/>
          </a:prstGeom>
          <a:noFill/>
        </p:spPr>
        <p:txBody>
          <a:bodyPr wrap="square" rtlCol="0">
            <a:spAutoFit/>
          </a:bodyPr>
          <a:lstStyle/>
          <a:p>
            <a:r>
              <a:rPr lang="de-DE" dirty="0" err="1">
                <a:solidFill>
                  <a:srgbClr val="4DA8F5"/>
                </a:solidFill>
              </a:rPr>
              <a:t>Step</a:t>
            </a:r>
            <a:r>
              <a:rPr lang="de-DE" dirty="0">
                <a:solidFill>
                  <a:srgbClr val="4DA8F5"/>
                </a:solidFill>
              </a:rPr>
              <a:t> 2 Stakeholder Analysis</a:t>
            </a:r>
            <a:endParaRPr lang="de-AT" dirty="0">
              <a:solidFill>
                <a:srgbClr val="4DA8F5"/>
              </a:solidFill>
            </a:endParaRPr>
          </a:p>
        </p:txBody>
      </p:sp>
      <p:pic>
        <p:nvPicPr>
          <p:cNvPr id="4" name="Grafik 3">
            <a:extLst>
              <a:ext uri="{FF2B5EF4-FFF2-40B4-BE49-F238E27FC236}">
                <a16:creationId xmlns:a16="http://schemas.microsoft.com/office/drawing/2014/main" id="{0B5AE37E-D00E-3656-D9D5-D67C049AE8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2127" y="6181690"/>
            <a:ext cx="1342287" cy="505255"/>
          </a:xfrm>
          <a:prstGeom prst="rect">
            <a:avLst/>
          </a:prstGeom>
        </p:spPr>
      </p:pic>
    </p:spTree>
    <p:extLst>
      <p:ext uri="{BB962C8B-B14F-4D97-AF65-F5344CB8AC3E}">
        <p14:creationId xmlns:p14="http://schemas.microsoft.com/office/powerpoint/2010/main" val="4161664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B51C61-63DA-4B23-4433-A6E751B6D5A2}"/>
              </a:ext>
            </a:extLst>
          </p:cNvPr>
          <p:cNvSpPr>
            <a:spLocks noGrp="1"/>
          </p:cNvSpPr>
          <p:nvPr>
            <p:ph type="title"/>
          </p:nvPr>
        </p:nvSpPr>
        <p:spPr>
          <a:xfrm>
            <a:off x="456034" y="258446"/>
            <a:ext cx="10515600" cy="1224126"/>
          </a:xfrm>
        </p:spPr>
        <p:txBody>
          <a:bodyPr>
            <a:normAutofit/>
          </a:bodyPr>
          <a:lstStyle/>
          <a:p>
            <a:r>
              <a:rPr lang="en-US" dirty="0">
                <a:ln w="12700" cmpd="sng">
                  <a:noFill/>
                  <a:prstDash val="solid"/>
                </a:ln>
                <a:solidFill>
                  <a:srgbClr val="4DA8F5"/>
                </a:solidFill>
                <a:effectLst/>
                <a:latin typeface="+mn-lt"/>
                <a:ea typeface="+mj-ea"/>
                <a:cs typeface="Arial" panose="020B0604020202020204" pitchFamily="34" charset="0"/>
              </a:rPr>
              <a:t>Stakeholder mobilization for enabling the implementation of the IS</a:t>
            </a:r>
            <a:br>
              <a:rPr lang="en-US" dirty="0">
                <a:ln w="12700" cmpd="sng">
                  <a:noFill/>
                  <a:prstDash val="solid"/>
                </a:ln>
                <a:solidFill>
                  <a:srgbClr val="4DA8F5"/>
                </a:solidFill>
                <a:effectLst/>
                <a:latin typeface="+mn-lt"/>
                <a:ea typeface="+mj-ea"/>
                <a:cs typeface="Arial" panose="020B0604020202020204" pitchFamily="34" charset="0"/>
              </a:rPr>
            </a:br>
            <a:br>
              <a:rPr lang="en-US" altLang="en-US" dirty="0">
                <a:ln w="12700" cmpd="sng">
                  <a:noFill/>
                  <a:prstDash val="solid"/>
                </a:ln>
                <a:ea typeface="+mj-ea"/>
                <a:cs typeface="Arial" panose="020B0604020202020204" pitchFamily="34" charset="0"/>
              </a:rPr>
            </a:br>
            <a:endParaRPr lang="de-AT" dirty="0"/>
          </a:p>
        </p:txBody>
      </p:sp>
      <p:sp>
        <p:nvSpPr>
          <p:cNvPr id="3" name="Inhaltsplatzhalter 2">
            <a:extLst>
              <a:ext uri="{FF2B5EF4-FFF2-40B4-BE49-F238E27FC236}">
                <a16:creationId xmlns:a16="http://schemas.microsoft.com/office/drawing/2014/main" id="{279BA8D9-CA39-B507-7374-66B2B46EF25A}"/>
              </a:ext>
            </a:extLst>
          </p:cNvPr>
          <p:cNvSpPr>
            <a:spLocks noGrp="1"/>
          </p:cNvSpPr>
          <p:nvPr>
            <p:ph idx="1"/>
          </p:nvPr>
        </p:nvSpPr>
        <p:spPr>
          <a:xfrm>
            <a:off x="500336" y="978898"/>
            <a:ext cx="10515600" cy="5455419"/>
          </a:xfrm>
        </p:spPr>
        <p:txBody>
          <a:bodyPr>
            <a:normAutofit/>
          </a:bodyPr>
          <a:lstStyle/>
          <a:p>
            <a:pPr marL="0" marR="0" lvl="0" indent="0" algn="l" defTabSz="914400" rtl="0" eaLnBrk="1" fontAlgn="auto" latinLnBrk="0" hangingPunct="1">
              <a:lnSpc>
                <a:spcPct val="100000"/>
              </a:lnSpc>
              <a:spcBef>
                <a:spcPts val="600"/>
              </a:spcBef>
              <a:spcAft>
                <a:spcPts val="0"/>
              </a:spcAft>
              <a:buClr>
                <a:srgbClr val="739438"/>
              </a:buClr>
              <a:buSzTx/>
              <a:buFont typeface="Wingdings" panose="05000000000000000000" pitchFamily="2" charset="2"/>
              <a:buNone/>
              <a:tabLst/>
              <a:defRPr/>
            </a:pPr>
            <a:r>
              <a:rPr lang="de-DE" sz="1700" b="1" kern="1200" dirty="0" err="1">
                <a:solidFill>
                  <a:schemeClr val="tx1"/>
                </a:solidFill>
                <a:effectLst/>
                <a:latin typeface="+mn-lt"/>
                <a:ea typeface="+mn-ea"/>
                <a:cs typeface="+mn-cs"/>
              </a:rPr>
              <a:t>Aim</a:t>
            </a:r>
            <a:r>
              <a:rPr lang="de-DE" sz="1700" b="1" kern="1200" dirty="0">
                <a:solidFill>
                  <a:schemeClr val="tx1"/>
                </a:solidFill>
                <a:effectLst/>
                <a:latin typeface="+mn-lt"/>
                <a:ea typeface="+mn-ea"/>
                <a:cs typeface="+mn-cs"/>
              </a:rPr>
              <a:t>: </a:t>
            </a:r>
          </a:p>
          <a:p>
            <a:pPr marR="0" lvl="0" algn="l" defTabSz="914400" rtl="0" eaLnBrk="1" fontAlgn="auto" latinLnBrk="0" hangingPunct="1">
              <a:lnSpc>
                <a:spcPct val="100000"/>
              </a:lnSpc>
              <a:spcBef>
                <a:spcPts val="600"/>
              </a:spcBef>
              <a:spcAft>
                <a:spcPts val="0"/>
              </a:spcAft>
              <a:buClr>
                <a:srgbClr val="4DA8F5"/>
              </a:buClr>
              <a:buSzTx/>
              <a:buFont typeface="Wingdings" panose="05000000000000000000" pitchFamily="2" charset="2"/>
              <a:buChar char="§"/>
              <a:tabLst/>
              <a:defRPr/>
            </a:pPr>
            <a:r>
              <a:rPr lang="en-US" sz="1700" kern="1200" dirty="0">
                <a:solidFill>
                  <a:schemeClr val="tx1"/>
                </a:solidFill>
                <a:effectLst/>
                <a:latin typeface="+mn-lt"/>
                <a:ea typeface="+mn-ea"/>
                <a:cs typeface="+mn-cs"/>
              </a:rPr>
              <a:t>The aim is to </a:t>
            </a:r>
            <a:r>
              <a:rPr lang="en-US" sz="1700" kern="1200" dirty="0">
                <a:solidFill>
                  <a:srgbClr val="F76D5A"/>
                </a:solidFill>
                <a:effectLst/>
                <a:latin typeface="+mn-lt"/>
                <a:ea typeface="+mn-ea"/>
                <a:cs typeface="+mn-cs"/>
              </a:rPr>
              <a:t>build networks and cooperations </a:t>
            </a:r>
            <a:r>
              <a:rPr lang="en-US" sz="1700" kern="1200" dirty="0">
                <a:solidFill>
                  <a:schemeClr val="tx1"/>
                </a:solidFill>
                <a:effectLst/>
                <a:latin typeface="+mn-lt"/>
                <a:ea typeface="+mn-ea"/>
                <a:cs typeface="+mn-cs"/>
              </a:rPr>
              <a:t>that support the </a:t>
            </a:r>
            <a:r>
              <a:rPr lang="en-US" sz="1700" kern="1200" dirty="0">
                <a:solidFill>
                  <a:srgbClr val="F76D5A"/>
                </a:solidFill>
                <a:effectLst/>
                <a:latin typeface="+mn-lt"/>
                <a:ea typeface="+mn-ea"/>
                <a:cs typeface="+mn-cs"/>
              </a:rPr>
              <a:t>long-term realization </a:t>
            </a:r>
            <a:r>
              <a:rPr lang="en-US" sz="1700" kern="1200" dirty="0">
                <a:solidFill>
                  <a:schemeClr val="tx1"/>
                </a:solidFill>
                <a:effectLst/>
                <a:latin typeface="+mn-lt"/>
                <a:ea typeface="+mn-ea"/>
                <a:cs typeface="+mn-cs"/>
              </a:rPr>
              <a:t>of industrial symbiosis.</a:t>
            </a:r>
          </a:p>
          <a:p>
            <a:pPr marR="0" lvl="0" algn="l" defTabSz="914400" rtl="0" eaLnBrk="1" fontAlgn="auto" latinLnBrk="0" hangingPunct="1">
              <a:lnSpc>
                <a:spcPct val="100000"/>
              </a:lnSpc>
              <a:spcBef>
                <a:spcPts val="600"/>
              </a:spcBef>
              <a:spcAft>
                <a:spcPts val="0"/>
              </a:spcAft>
              <a:buClr>
                <a:srgbClr val="4DA8F5"/>
              </a:buClr>
              <a:buSzTx/>
              <a:buFont typeface="Wingdings" panose="05000000000000000000" pitchFamily="2" charset="2"/>
              <a:buChar char="§"/>
              <a:tabLst/>
              <a:defRPr/>
            </a:pPr>
            <a:r>
              <a:rPr lang="en-US" sz="1700" kern="1200" dirty="0">
                <a:solidFill>
                  <a:schemeClr val="tx1"/>
                </a:solidFill>
                <a:effectLst/>
                <a:latin typeface="+mn-lt"/>
                <a:ea typeface="+mn-ea"/>
                <a:cs typeface="+mn-cs"/>
              </a:rPr>
              <a:t>It is about </a:t>
            </a:r>
            <a:r>
              <a:rPr lang="en-US" sz="1700" kern="1200" dirty="0">
                <a:solidFill>
                  <a:srgbClr val="F76D5A"/>
                </a:solidFill>
                <a:effectLst/>
                <a:latin typeface="+mn-lt"/>
                <a:ea typeface="+mn-ea"/>
                <a:cs typeface="+mn-cs"/>
              </a:rPr>
              <a:t>identifying barriers, challenges, but also opportunities </a:t>
            </a:r>
            <a:r>
              <a:rPr lang="en-US" sz="1700" kern="1200" dirty="0">
                <a:solidFill>
                  <a:schemeClr val="tx1"/>
                </a:solidFill>
                <a:effectLst/>
                <a:latin typeface="+mn-lt"/>
                <a:ea typeface="+mn-ea"/>
                <a:cs typeface="+mn-cs"/>
              </a:rPr>
              <a:t>of the CORALIS project.</a:t>
            </a:r>
          </a:p>
          <a:p>
            <a:pPr marR="0" lvl="0" algn="l" defTabSz="914400" rtl="0" eaLnBrk="1" fontAlgn="auto" latinLnBrk="0" hangingPunct="1">
              <a:lnSpc>
                <a:spcPct val="100000"/>
              </a:lnSpc>
              <a:spcBef>
                <a:spcPts val="600"/>
              </a:spcBef>
              <a:spcAft>
                <a:spcPts val="0"/>
              </a:spcAft>
              <a:buClr>
                <a:srgbClr val="4DA8F5"/>
              </a:buClr>
              <a:buSzTx/>
              <a:buFont typeface="Wingdings" panose="05000000000000000000" pitchFamily="2" charset="2"/>
              <a:buChar char="§"/>
              <a:tabLst/>
              <a:defRPr/>
            </a:pPr>
            <a:r>
              <a:rPr lang="en-US" sz="1700" kern="1200" dirty="0">
                <a:solidFill>
                  <a:schemeClr val="tx1"/>
                </a:solidFill>
                <a:effectLst/>
                <a:latin typeface="+mn-lt"/>
                <a:ea typeface="+mn-ea"/>
                <a:cs typeface="+mn-cs"/>
              </a:rPr>
              <a:t>The identification and mobilization of stakeholders, networking within the follower cases and</a:t>
            </a:r>
            <a:br>
              <a:rPr lang="en-US" sz="1700" kern="1200" dirty="0">
                <a:solidFill>
                  <a:schemeClr val="tx1"/>
                </a:solidFill>
                <a:effectLst/>
                <a:latin typeface="+mn-lt"/>
                <a:ea typeface="+mn-ea"/>
                <a:cs typeface="+mn-cs"/>
              </a:rPr>
            </a:br>
            <a:r>
              <a:rPr lang="en-US" sz="1700" kern="1200" dirty="0">
                <a:solidFill>
                  <a:srgbClr val="F76D5A"/>
                </a:solidFill>
                <a:effectLst/>
                <a:latin typeface="+mn-lt"/>
                <a:ea typeface="+mn-ea"/>
                <a:cs typeface="+mn-cs"/>
              </a:rPr>
              <a:t>aspects of social acceptance</a:t>
            </a:r>
            <a:r>
              <a:rPr lang="en-US" sz="1700" kern="1200" dirty="0">
                <a:solidFill>
                  <a:schemeClr val="tx1"/>
                </a:solidFill>
                <a:effectLst/>
                <a:latin typeface="+mn-lt"/>
                <a:ea typeface="+mn-ea"/>
                <a:cs typeface="+mn-cs"/>
              </a:rPr>
              <a:t> are particularly addressed. </a:t>
            </a:r>
          </a:p>
          <a:p>
            <a:pPr marL="0" marR="0" lvl="0" indent="0" algn="l" defTabSz="914400" rtl="0" eaLnBrk="1" fontAlgn="auto" latinLnBrk="0" hangingPunct="1">
              <a:lnSpc>
                <a:spcPct val="100000"/>
              </a:lnSpc>
              <a:spcBef>
                <a:spcPts val="600"/>
              </a:spcBef>
              <a:spcAft>
                <a:spcPts val="0"/>
              </a:spcAft>
              <a:buClr>
                <a:srgbClr val="4DA8F5"/>
              </a:buClr>
              <a:buSzTx/>
              <a:buNone/>
              <a:tabLst/>
              <a:defRPr/>
            </a:pPr>
            <a:endParaRPr lang="en-US" sz="17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600"/>
              </a:spcBef>
              <a:spcAft>
                <a:spcPts val="0"/>
              </a:spcAft>
              <a:buClr>
                <a:srgbClr val="739438"/>
              </a:buClr>
              <a:buSzTx/>
              <a:buNone/>
              <a:tabLst/>
              <a:defRPr/>
            </a:pPr>
            <a:r>
              <a:rPr lang="en-US" sz="1700" kern="1200" dirty="0">
                <a:solidFill>
                  <a:schemeClr val="tx1"/>
                </a:solidFill>
                <a:effectLst/>
                <a:latin typeface="+mn-lt"/>
                <a:ea typeface="+mn-ea"/>
                <a:cs typeface="+mn-cs"/>
              </a:rPr>
              <a:t>Methodology:</a:t>
            </a:r>
          </a:p>
          <a:p>
            <a:pPr marL="285750" lvl="0" indent="-285750">
              <a:lnSpc>
                <a:spcPct val="100000"/>
              </a:lnSpc>
              <a:spcBef>
                <a:spcPts val="600"/>
              </a:spcBef>
              <a:spcAft>
                <a:spcPts val="0"/>
              </a:spcAft>
              <a:buClr>
                <a:srgbClr val="4DA8F5"/>
              </a:buClr>
              <a:buFont typeface="Wingdings" panose="05000000000000000000" pitchFamily="2" charset="2"/>
              <a:buChar char="§"/>
            </a:pPr>
            <a:r>
              <a:rPr lang="en-US" sz="1700" b="1" kern="1200" dirty="0">
                <a:solidFill>
                  <a:srgbClr val="F76D5A"/>
                </a:solidFill>
                <a:effectLst/>
                <a:latin typeface="+mn-lt"/>
                <a:ea typeface="+mn-ea"/>
                <a:cs typeface="+mn-cs"/>
              </a:rPr>
              <a:t>Conduction of expert guided interviews</a:t>
            </a:r>
          </a:p>
          <a:p>
            <a:pPr marL="285750" lvl="0" indent="-285750">
              <a:lnSpc>
                <a:spcPct val="100000"/>
              </a:lnSpc>
              <a:spcBef>
                <a:spcPts val="600"/>
              </a:spcBef>
              <a:spcAft>
                <a:spcPts val="0"/>
              </a:spcAft>
              <a:buClr>
                <a:srgbClr val="4DA8F5"/>
              </a:buClr>
              <a:buFont typeface="Wingdings" panose="05000000000000000000" pitchFamily="2" charset="2"/>
              <a:buChar char="§"/>
            </a:pPr>
            <a:r>
              <a:rPr lang="en-US" sz="1700" kern="1200" dirty="0">
                <a:solidFill>
                  <a:srgbClr val="F76D5A"/>
                </a:solidFill>
                <a:effectLst/>
                <a:latin typeface="+mn-lt"/>
                <a:ea typeface="+mn-ea"/>
                <a:cs typeface="+mn-cs"/>
              </a:rPr>
              <a:t>Sample: </a:t>
            </a:r>
            <a:r>
              <a:rPr lang="en-US" sz="1700" kern="1200" dirty="0">
                <a:solidFill>
                  <a:schemeClr val="tx1"/>
                </a:solidFill>
                <a:effectLst/>
                <a:latin typeface="+mn-lt"/>
                <a:ea typeface="+mn-ea"/>
                <a:cs typeface="+mn-cs"/>
              </a:rPr>
              <a:t>representatives of the three follower cases</a:t>
            </a:r>
          </a:p>
          <a:p>
            <a:pPr marL="285750" lvl="0" indent="-285750">
              <a:lnSpc>
                <a:spcPct val="100000"/>
              </a:lnSpc>
              <a:spcBef>
                <a:spcPts val="600"/>
              </a:spcBef>
              <a:spcAft>
                <a:spcPts val="0"/>
              </a:spcAft>
              <a:buClr>
                <a:srgbClr val="4DA8F5"/>
              </a:buClr>
              <a:buFont typeface="Wingdings" panose="05000000000000000000" pitchFamily="2" charset="2"/>
              <a:buChar char="§"/>
            </a:pPr>
            <a:r>
              <a:rPr lang="en-US" sz="1700" kern="1200" dirty="0">
                <a:solidFill>
                  <a:srgbClr val="F76D5A"/>
                </a:solidFill>
                <a:effectLst/>
                <a:latin typeface="+mn-lt"/>
                <a:ea typeface="+mn-ea"/>
                <a:cs typeface="+mn-cs"/>
              </a:rPr>
              <a:t>Output</a:t>
            </a:r>
            <a:endParaRPr lang="en-US" sz="1700" dirty="0">
              <a:solidFill>
                <a:schemeClr val="tx1"/>
              </a:solidFill>
            </a:endParaRPr>
          </a:p>
          <a:p>
            <a:pPr marL="742950" lvl="1" indent="-285750">
              <a:lnSpc>
                <a:spcPct val="100000"/>
              </a:lnSpc>
              <a:spcBef>
                <a:spcPts val="600"/>
              </a:spcBef>
              <a:buClr>
                <a:srgbClr val="4DA8F5"/>
              </a:buClr>
              <a:buFont typeface="Wingdings" panose="05000000000000000000" pitchFamily="2" charset="2"/>
              <a:buChar char="§"/>
            </a:pPr>
            <a:r>
              <a:rPr lang="en-US" sz="1500" b="1" kern="1200" dirty="0">
                <a:solidFill>
                  <a:schemeClr val="tx1"/>
                </a:solidFill>
                <a:effectLst/>
                <a:latin typeface="+mn-lt"/>
                <a:ea typeface="+mn-ea"/>
                <a:cs typeface="+mn-cs"/>
              </a:rPr>
              <a:t>I</a:t>
            </a:r>
            <a:r>
              <a:rPr lang="en-US" sz="1500" b="1" dirty="0">
                <a:solidFill>
                  <a:schemeClr val="tx1"/>
                </a:solidFill>
              </a:rPr>
              <a:t>dentification of</a:t>
            </a:r>
            <a:r>
              <a:rPr lang="en-US" sz="1500" b="1" kern="1200" dirty="0">
                <a:solidFill>
                  <a:schemeClr val="tx1"/>
                </a:solidFill>
                <a:effectLst/>
                <a:latin typeface="+mn-lt"/>
                <a:ea typeface="+mn-ea"/>
                <a:cs typeface="+mn-cs"/>
              </a:rPr>
              <a:t> possible opportunities and problems </a:t>
            </a:r>
          </a:p>
          <a:p>
            <a:pPr marL="457200" lvl="1" indent="0">
              <a:lnSpc>
                <a:spcPct val="100000"/>
              </a:lnSpc>
              <a:spcBef>
                <a:spcPts val="600"/>
              </a:spcBef>
              <a:buClr>
                <a:srgbClr val="4DA8F5"/>
              </a:buClr>
              <a:buNone/>
            </a:pPr>
            <a:r>
              <a:rPr lang="en-US" sz="1500" kern="1200" dirty="0">
                <a:solidFill>
                  <a:schemeClr val="tx1"/>
                </a:solidFill>
                <a:effectLst/>
                <a:latin typeface="+mn-lt"/>
                <a:ea typeface="+mn-ea"/>
                <a:cs typeface="+mn-cs"/>
              </a:rPr>
              <a:t>     of cooperation in CORALIS H2020 and,</a:t>
            </a:r>
          </a:p>
          <a:p>
            <a:pPr marL="742950" lvl="1" indent="-285750">
              <a:lnSpc>
                <a:spcPct val="100000"/>
              </a:lnSpc>
              <a:spcBef>
                <a:spcPts val="600"/>
              </a:spcBef>
              <a:buClr>
                <a:srgbClr val="4DA8F5"/>
              </a:buClr>
              <a:buFont typeface="Wingdings" panose="05000000000000000000" pitchFamily="2" charset="2"/>
              <a:buChar char="§"/>
            </a:pPr>
            <a:r>
              <a:rPr lang="en-US" sz="1500" kern="1200" dirty="0">
                <a:solidFill>
                  <a:schemeClr val="tx1"/>
                </a:solidFill>
                <a:effectLst/>
                <a:latin typeface="+mn-lt"/>
                <a:ea typeface="+mn-ea"/>
                <a:cs typeface="+mn-cs"/>
              </a:rPr>
              <a:t>based on this, to </a:t>
            </a:r>
            <a:r>
              <a:rPr lang="en-US" sz="1500" b="1" kern="1200" dirty="0">
                <a:solidFill>
                  <a:schemeClr val="tx1"/>
                </a:solidFill>
                <a:effectLst/>
                <a:latin typeface="+mn-lt"/>
                <a:ea typeface="+mn-ea"/>
                <a:cs typeface="+mn-cs"/>
              </a:rPr>
              <a:t>derive recommendations for successful implementation and networking</a:t>
            </a:r>
            <a:r>
              <a:rPr lang="en-US" sz="1500" kern="1200" dirty="0">
                <a:solidFill>
                  <a:schemeClr val="tx1"/>
                </a:solidFill>
                <a:effectLst/>
                <a:latin typeface="+mn-lt"/>
                <a:ea typeface="+mn-ea"/>
                <a:cs typeface="+mn-cs"/>
              </a:rPr>
              <a:t>. </a:t>
            </a:r>
          </a:p>
          <a:p>
            <a:pPr marL="0" indent="0">
              <a:lnSpc>
                <a:spcPct val="100000"/>
              </a:lnSpc>
              <a:buNone/>
            </a:pPr>
            <a:endParaRPr lang="de-AT" dirty="0"/>
          </a:p>
        </p:txBody>
      </p:sp>
      <p:pic>
        <p:nvPicPr>
          <p:cNvPr id="8" name="Grafik 7" descr="Volltreffer">
            <a:extLst>
              <a:ext uri="{FF2B5EF4-FFF2-40B4-BE49-F238E27FC236}">
                <a16:creationId xmlns:a16="http://schemas.microsoft.com/office/drawing/2014/main" id="{37729BC6-009F-E7DE-0A38-FF982D1A1C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71634" y="413309"/>
            <a:ext cx="914400" cy="914400"/>
          </a:xfrm>
          <a:prstGeom prst="rect">
            <a:avLst/>
          </a:prstGeom>
        </p:spPr>
      </p:pic>
      <p:pic>
        <p:nvPicPr>
          <p:cNvPr id="1026" name="Picture 2" descr="Mit der intuitiven Oberfläche der QDA Software MAXQDA behalten Sie den Überblick">
            <a:extLst>
              <a:ext uri="{FF2B5EF4-FFF2-40B4-BE49-F238E27FC236}">
                <a16:creationId xmlns:a16="http://schemas.microsoft.com/office/drawing/2014/main" id="{72D3EBF6-1B7B-6E8B-65BB-642DC35986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1394" y="2613901"/>
            <a:ext cx="3803020" cy="2436460"/>
          </a:xfrm>
          <a:prstGeom prst="rect">
            <a:avLst/>
          </a:prstGeom>
          <a:noFill/>
          <a:extLst>
            <a:ext uri="{909E8E84-426E-40DD-AFC4-6F175D3DCCD1}">
              <a14:hiddenFill xmlns:a14="http://schemas.microsoft.com/office/drawing/2010/main">
                <a:solidFill>
                  <a:srgbClr val="FFFFFF"/>
                </a:solidFill>
              </a14:hiddenFill>
            </a:ext>
          </a:extLst>
        </p:spPr>
      </p:pic>
      <p:sp>
        <p:nvSpPr>
          <p:cNvPr id="12" name="Datumsplatzhalter 5">
            <a:extLst>
              <a:ext uri="{FF2B5EF4-FFF2-40B4-BE49-F238E27FC236}">
                <a16:creationId xmlns:a16="http://schemas.microsoft.com/office/drawing/2014/main" id="{897E7001-71F5-EB47-4981-C40526172E8F}"/>
              </a:ext>
            </a:extLst>
          </p:cNvPr>
          <p:cNvSpPr>
            <a:spLocks noGrp="1"/>
          </p:cNvSpPr>
          <p:nvPr>
            <p:ph type="dt" sz="half" idx="10"/>
          </p:nvPr>
        </p:nvSpPr>
        <p:spPr>
          <a:xfrm>
            <a:off x="990600" y="6378118"/>
            <a:ext cx="2743200" cy="365125"/>
          </a:xfrm>
        </p:spPr>
        <p:txBody>
          <a:bodyPr/>
          <a:lstStyle/>
          <a:p>
            <a:r>
              <a:rPr lang="de-DE" altLang="zh-CN" dirty="0"/>
              <a:t>2024/10/08</a:t>
            </a:r>
            <a:endParaRPr lang="zh-CN" altLang="en-US" dirty="0"/>
          </a:p>
        </p:txBody>
      </p:sp>
      <p:sp>
        <p:nvSpPr>
          <p:cNvPr id="13" name="Fußzeilenplatzhalter 6">
            <a:extLst>
              <a:ext uri="{FF2B5EF4-FFF2-40B4-BE49-F238E27FC236}">
                <a16:creationId xmlns:a16="http://schemas.microsoft.com/office/drawing/2014/main" id="{43A44C26-666A-DC32-EE42-CFC2ECF0A3FB}"/>
              </a:ext>
            </a:extLst>
          </p:cNvPr>
          <p:cNvSpPr>
            <a:spLocks noGrp="1"/>
          </p:cNvSpPr>
          <p:nvPr>
            <p:ph type="ftr" sz="quarter" idx="11"/>
          </p:nvPr>
        </p:nvSpPr>
        <p:spPr>
          <a:xfrm>
            <a:off x="4191000" y="6378118"/>
            <a:ext cx="4114800" cy="365125"/>
          </a:xfrm>
        </p:spPr>
        <p:txBody>
          <a:bodyPr>
            <a:normAutofit fontScale="92500"/>
          </a:bodyPr>
          <a:lstStyle/>
          <a:p>
            <a:r>
              <a:rPr lang="de-AT" altLang="zh-CN" dirty="0"/>
              <a:t>WEBINAR </a:t>
            </a:r>
            <a:r>
              <a:rPr lang="de-AT" altLang="zh-CN" dirty="0" err="1"/>
              <a:t>stakeholder</a:t>
            </a:r>
            <a:r>
              <a:rPr lang="de-AT" altLang="zh-CN" dirty="0"/>
              <a:t> </a:t>
            </a:r>
            <a:r>
              <a:rPr lang="de-AT" altLang="zh-CN" dirty="0" err="1"/>
              <a:t>mobilisation</a:t>
            </a:r>
            <a:r>
              <a:rPr lang="de-AT" altLang="zh-CN" dirty="0"/>
              <a:t> &amp; </a:t>
            </a:r>
            <a:r>
              <a:rPr lang="de-AT" altLang="zh-CN" dirty="0" err="1"/>
              <a:t>roadmapping</a:t>
            </a:r>
            <a:r>
              <a:rPr lang="de-AT" altLang="zh-CN" dirty="0"/>
              <a:t> / EI-JKU</a:t>
            </a:r>
            <a:endParaRPr lang="zh-CN" altLang="en-US" dirty="0"/>
          </a:p>
        </p:txBody>
      </p:sp>
      <p:sp>
        <p:nvSpPr>
          <p:cNvPr id="14" name="Foliennummernplatzhalter 7">
            <a:extLst>
              <a:ext uri="{FF2B5EF4-FFF2-40B4-BE49-F238E27FC236}">
                <a16:creationId xmlns:a16="http://schemas.microsoft.com/office/drawing/2014/main" id="{91780D0F-B207-3DB3-AB69-A64E6DC606A8}"/>
              </a:ext>
            </a:extLst>
          </p:cNvPr>
          <p:cNvSpPr txBox="1">
            <a:spLocks/>
          </p:cNvSpPr>
          <p:nvPr/>
        </p:nvSpPr>
        <p:spPr>
          <a:xfrm>
            <a:off x="8763000" y="6378118"/>
            <a:ext cx="2743200" cy="365125"/>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18</a:t>
            </a:fld>
            <a:endParaRPr lang="zh-CN" altLang="en-US"/>
          </a:p>
        </p:txBody>
      </p:sp>
      <p:pic>
        <p:nvPicPr>
          <p:cNvPr id="4" name="Grafik 3">
            <a:extLst>
              <a:ext uri="{FF2B5EF4-FFF2-40B4-BE49-F238E27FC236}">
                <a16:creationId xmlns:a16="http://schemas.microsoft.com/office/drawing/2014/main" id="{6B405743-6B36-A330-F48F-CB48762F4C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2127" y="6181690"/>
            <a:ext cx="1342287" cy="505255"/>
          </a:xfrm>
          <a:prstGeom prst="rect">
            <a:avLst/>
          </a:prstGeom>
        </p:spPr>
      </p:pic>
    </p:spTree>
    <p:extLst>
      <p:ext uri="{BB962C8B-B14F-4D97-AF65-F5344CB8AC3E}">
        <p14:creationId xmlns:p14="http://schemas.microsoft.com/office/powerpoint/2010/main" val="1576649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BBCBBF34-590D-EB1A-DAB2-E724E34AA4DA}"/>
              </a:ext>
            </a:extLst>
          </p:cNvPr>
          <p:cNvSpPr>
            <a:spLocks noGrp="1"/>
          </p:cNvSpPr>
          <p:nvPr>
            <p:ph type="sldNum" sz="quarter" idx="12"/>
          </p:nvPr>
        </p:nvSpPr>
        <p:spPr/>
        <p:txBody>
          <a:bodyPr/>
          <a:lstStyle/>
          <a:p>
            <a:fld id="{49AE70B2-8BF9-45C0-BB95-33D1B9D3A854}" type="slidenum">
              <a:rPr lang="zh-CN" altLang="en-US" smtClean="0"/>
              <a:t>19</a:t>
            </a:fld>
            <a:endParaRPr lang="zh-CN" altLang="en-US"/>
          </a:p>
        </p:txBody>
      </p:sp>
      <p:sp>
        <p:nvSpPr>
          <p:cNvPr id="2" name="object 3">
            <a:extLst>
              <a:ext uri="{FF2B5EF4-FFF2-40B4-BE49-F238E27FC236}">
                <a16:creationId xmlns:a16="http://schemas.microsoft.com/office/drawing/2014/main" id="{9767BCC5-C484-7541-2F75-B6CC4950B719}"/>
              </a:ext>
            </a:extLst>
          </p:cNvPr>
          <p:cNvSpPr txBox="1"/>
          <p:nvPr/>
        </p:nvSpPr>
        <p:spPr>
          <a:xfrm>
            <a:off x="810207" y="507912"/>
            <a:ext cx="10864342" cy="346249"/>
          </a:xfrm>
          <a:prstGeom prst="rect">
            <a:avLst/>
          </a:prstGeom>
        </p:spPr>
        <p:txBody>
          <a:bodyPr vert="horz" wrap="square" lIns="0" tIns="0" rIns="0" bIns="0" rtlCol="0">
            <a:spAutoFit/>
          </a:bodyPr>
          <a:lstStyle/>
          <a:p>
            <a:pPr marL="0" marR="0" lvl="0" indent="0" algn="l" defTabSz="914400" rtl="0" eaLnBrk="1" fontAlgn="auto" latinLnBrk="0" hangingPunct="1">
              <a:lnSpc>
                <a:spcPts val="2681"/>
              </a:lnSpc>
              <a:spcBef>
                <a:spcPts val="0"/>
              </a:spcBef>
              <a:spcAft>
                <a:spcPts val="0"/>
              </a:spcAft>
              <a:buClrTx/>
              <a:buSzTx/>
              <a:buFontTx/>
              <a:buNone/>
              <a:tabLst/>
              <a:defRPr/>
            </a:pPr>
            <a:r>
              <a:rPr lang="de-DE" sz="2400" b="1" dirty="0">
                <a:solidFill>
                  <a:srgbClr val="4DA8F5"/>
                </a:solidFill>
                <a:latin typeface="Arial" panose="020B0604020202020204" pitchFamily="34" charset="0"/>
                <a:cs typeface="Arial" panose="020B0604020202020204" pitchFamily="34" charset="0"/>
              </a:rPr>
              <a:t>Stakeholder </a:t>
            </a:r>
            <a:r>
              <a:rPr lang="de-DE" sz="2400" b="1" dirty="0" err="1">
                <a:solidFill>
                  <a:srgbClr val="4DA8F5"/>
                </a:solidFill>
                <a:latin typeface="Arial" panose="020B0604020202020204" pitchFamily="34" charset="0"/>
                <a:cs typeface="Arial" panose="020B0604020202020204" pitchFamily="34" charset="0"/>
              </a:rPr>
              <a:t>engagement</a:t>
            </a:r>
            <a:r>
              <a:rPr lang="de-DE" sz="2400" b="1" dirty="0">
                <a:solidFill>
                  <a:srgbClr val="4DA8F5"/>
                </a:solidFill>
                <a:latin typeface="Arial" panose="020B0604020202020204" pitchFamily="34" charset="0"/>
                <a:cs typeface="Arial" panose="020B0604020202020204" pitchFamily="34" charset="0"/>
              </a:rPr>
              <a:t> and </a:t>
            </a:r>
            <a:r>
              <a:rPr lang="de-DE" sz="2400" b="1" dirty="0" err="1">
                <a:solidFill>
                  <a:srgbClr val="4DA8F5"/>
                </a:solidFill>
                <a:latin typeface="Arial" panose="020B0604020202020204" pitchFamily="34" charset="0"/>
                <a:cs typeface="Arial" panose="020B0604020202020204" pitchFamily="34" charset="0"/>
              </a:rPr>
              <a:t>mobilization</a:t>
            </a:r>
            <a:endParaRPr kumimoji="0" sz="2400" b="1" i="0" u="none" strike="noStrike" kern="1200" cap="none" spc="0" normalizeH="0" baseline="0" noProof="0" dirty="0">
              <a:ln>
                <a:noFill/>
              </a:ln>
              <a:solidFill>
                <a:srgbClr val="4DA8F5"/>
              </a:solidFill>
              <a:effectLst/>
              <a:uLnTx/>
              <a:uFillTx/>
              <a:latin typeface="Arial" panose="020B0604020202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13613C06-DE6A-DD68-A855-6A8DB6FC6C33}"/>
              </a:ext>
            </a:extLst>
          </p:cNvPr>
          <p:cNvSpPr txBox="1"/>
          <p:nvPr/>
        </p:nvSpPr>
        <p:spPr>
          <a:xfrm>
            <a:off x="716437" y="854161"/>
            <a:ext cx="6071360" cy="369332"/>
          </a:xfrm>
          <a:prstGeom prst="rect">
            <a:avLst/>
          </a:prstGeom>
          <a:noFill/>
        </p:spPr>
        <p:txBody>
          <a:bodyPr wrap="square" rtlCol="0">
            <a:spAutoFit/>
          </a:bodyPr>
          <a:lstStyle/>
          <a:p>
            <a:r>
              <a:rPr lang="de-DE" dirty="0" err="1">
                <a:solidFill>
                  <a:srgbClr val="4DA8F5"/>
                </a:solidFill>
              </a:rPr>
              <a:t>Step</a:t>
            </a:r>
            <a:r>
              <a:rPr lang="de-DE" dirty="0">
                <a:solidFill>
                  <a:srgbClr val="4DA8F5"/>
                </a:solidFill>
              </a:rPr>
              <a:t> 3/4 Stakeholder Engagement </a:t>
            </a:r>
            <a:r>
              <a:rPr lang="de-DE" dirty="0" err="1">
                <a:solidFill>
                  <a:srgbClr val="4DA8F5"/>
                </a:solidFill>
              </a:rPr>
              <a:t>Planning</a:t>
            </a:r>
            <a:r>
              <a:rPr lang="de-DE" dirty="0">
                <a:solidFill>
                  <a:srgbClr val="4DA8F5"/>
                </a:solidFill>
              </a:rPr>
              <a:t> and </a:t>
            </a:r>
            <a:r>
              <a:rPr lang="de-DE" dirty="0" err="1">
                <a:solidFill>
                  <a:srgbClr val="4DA8F5"/>
                </a:solidFill>
              </a:rPr>
              <a:t>Process</a:t>
            </a:r>
            <a:endParaRPr lang="de-AT" dirty="0">
              <a:solidFill>
                <a:srgbClr val="4DA8F5"/>
              </a:solidFill>
            </a:endParaRPr>
          </a:p>
        </p:txBody>
      </p:sp>
      <p:sp>
        <p:nvSpPr>
          <p:cNvPr id="5" name="Textfeld 4">
            <a:extLst>
              <a:ext uri="{FF2B5EF4-FFF2-40B4-BE49-F238E27FC236}">
                <a16:creationId xmlns:a16="http://schemas.microsoft.com/office/drawing/2014/main" id="{864B3D55-4C4C-49BE-40EF-1F2C952C514D}"/>
              </a:ext>
            </a:extLst>
          </p:cNvPr>
          <p:cNvSpPr txBox="1"/>
          <p:nvPr/>
        </p:nvSpPr>
        <p:spPr>
          <a:xfrm>
            <a:off x="810207" y="1307784"/>
            <a:ext cx="9248193" cy="1375248"/>
          </a:xfrm>
          <a:prstGeom prst="rect">
            <a:avLst/>
          </a:prstGeom>
          <a:noFill/>
        </p:spPr>
        <p:txBody>
          <a:bodyPr wrap="square" rtlCol="0">
            <a:spAutoFit/>
          </a:bodyPr>
          <a:lstStyle/>
          <a:p>
            <a:pPr marL="298847" indent="-298847" defTabSz="685800">
              <a:lnSpc>
                <a:spcPct val="120000"/>
              </a:lnSpc>
              <a:spcBef>
                <a:spcPts val="1000"/>
              </a:spcBef>
              <a:buClr>
                <a:srgbClr val="4DA8F5"/>
              </a:buClr>
              <a:buSzPct val="150000"/>
              <a:buBlip>
                <a:blip r:embed="rId2"/>
              </a:buBlip>
              <a:defRPr/>
            </a:pPr>
            <a:r>
              <a:rPr lang="en-US" sz="1600" dirty="0">
                <a:cs typeface="Arial" panose="020B0604020202020204" pitchFamily="34" charset="0"/>
              </a:rPr>
              <a:t>Builds on previous projects, experiences and ongoing exchange with the affected stakeholders (e.g. expert interviews).</a:t>
            </a:r>
          </a:p>
          <a:p>
            <a:pPr marL="298847" indent="-298847" defTabSz="685800">
              <a:lnSpc>
                <a:spcPct val="120000"/>
              </a:lnSpc>
              <a:spcBef>
                <a:spcPts val="1000"/>
              </a:spcBef>
              <a:buClr>
                <a:srgbClr val="4DA8F5"/>
              </a:buClr>
              <a:buSzPct val="150000"/>
              <a:buBlip>
                <a:blip r:embed="rId2"/>
              </a:buBlip>
              <a:defRPr/>
            </a:pPr>
            <a:r>
              <a:rPr lang="en-US" sz="1600" b="1" dirty="0">
                <a:solidFill>
                  <a:srgbClr val="F76B5A"/>
                </a:solidFill>
                <a:cs typeface="Arial" panose="020B0604020202020204" pitchFamily="34" charset="0"/>
              </a:rPr>
              <a:t>Stakeholders should be actively involved right from the planning phase in order to identify their interests and needs.</a:t>
            </a:r>
            <a:endParaRPr lang="de-AT" sz="1600" b="1" dirty="0">
              <a:solidFill>
                <a:srgbClr val="F76B5A"/>
              </a:solidFill>
              <a:cs typeface="Arial" panose="020B0604020202020204" pitchFamily="34" charset="0"/>
            </a:endParaRPr>
          </a:p>
        </p:txBody>
      </p:sp>
      <p:graphicFrame>
        <p:nvGraphicFramePr>
          <p:cNvPr id="9" name="Tabelle 8">
            <a:extLst>
              <a:ext uri="{FF2B5EF4-FFF2-40B4-BE49-F238E27FC236}">
                <a16:creationId xmlns:a16="http://schemas.microsoft.com/office/drawing/2014/main" id="{11FD830C-DECC-23AF-1D3D-80F8C8CEABC9}"/>
              </a:ext>
            </a:extLst>
          </p:cNvPr>
          <p:cNvGraphicFramePr>
            <a:graphicFrameLocks noGrp="1"/>
          </p:cNvGraphicFramePr>
          <p:nvPr>
            <p:extLst>
              <p:ext uri="{D42A27DB-BD31-4B8C-83A1-F6EECF244321}">
                <p14:modId xmlns:p14="http://schemas.microsoft.com/office/powerpoint/2010/main" val="1192546564"/>
              </p:ext>
            </p:extLst>
          </p:nvPr>
        </p:nvGraphicFramePr>
        <p:xfrm>
          <a:off x="980387" y="2699191"/>
          <a:ext cx="9985292" cy="4103545"/>
        </p:xfrm>
        <a:graphic>
          <a:graphicData uri="http://schemas.openxmlformats.org/drawingml/2006/table">
            <a:tbl>
              <a:tblPr firstRow="1" firstCol="1" bandRow="1"/>
              <a:tblGrid>
                <a:gridCol w="1272619">
                  <a:extLst>
                    <a:ext uri="{9D8B030D-6E8A-4147-A177-3AD203B41FA5}">
                      <a16:colId xmlns:a16="http://schemas.microsoft.com/office/drawing/2014/main" val="3857150538"/>
                    </a:ext>
                  </a:extLst>
                </a:gridCol>
                <a:gridCol w="2677212">
                  <a:extLst>
                    <a:ext uri="{9D8B030D-6E8A-4147-A177-3AD203B41FA5}">
                      <a16:colId xmlns:a16="http://schemas.microsoft.com/office/drawing/2014/main" val="2505771448"/>
                    </a:ext>
                  </a:extLst>
                </a:gridCol>
                <a:gridCol w="2262433">
                  <a:extLst>
                    <a:ext uri="{9D8B030D-6E8A-4147-A177-3AD203B41FA5}">
                      <a16:colId xmlns:a16="http://schemas.microsoft.com/office/drawing/2014/main" val="2284722449"/>
                    </a:ext>
                  </a:extLst>
                </a:gridCol>
                <a:gridCol w="1947121">
                  <a:extLst>
                    <a:ext uri="{9D8B030D-6E8A-4147-A177-3AD203B41FA5}">
                      <a16:colId xmlns:a16="http://schemas.microsoft.com/office/drawing/2014/main" val="1801343844"/>
                    </a:ext>
                  </a:extLst>
                </a:gridCol>
                <a:gridCol w="1825907">
                  <a:extLst>
                    <a:ext uri="{9D8B030D-6E8A-4147-A177-3AD203B41FA5}">
                      <a16:colId xmlns:a16="http://schemas.microsoft.com/office/drawing/2014/main" val="628502005"/>
                    </a:ext>
                  </a:extLst>
                </a:gridCol>
              </a:tblGrid>
              <a:tr h="268939">
                <a:tc>
                  <a:txBody>
                    <a:bodyPr/>
                    <a:lstStyle/>
                    <a:p>
                      <a:pPr algn="l">
                        <a:lnSpc>
                          <a:spcPct val="107000"/>
                        </a:lnSpc>
                        <a:spcAft>
                          <a:spcPts val="800"/>
                        </a:spcAft>
                      </a:pPr>
                      <a:r>
                        <a:rPr lang="de-AT" sz="900" b="1" kern="100">
                          <a:solidFill>
                            <a:srgbClr val="F34B35"/>
                          </a:solidFill>
                          <a:effectLst/>
                          <a:latin typeface="+mn-lt"/>
                          <a:ea typeface="Calibri" panose="020F0502020204030204" pitchFamily="34" charset="0"/>
                          <a:cs typeface="Times New Roman" panose="02020603050405020304" pitchFamily="18" charset="0"/>
                        </a:rPr>
                        <a:t>Level of involevement</a:t>
                      </a:r>
                      <a:endParaRPr lang="de-AT" sz="900" kern="100">
                        <a:effectLst/>
                        <a:latin typeface="+mn-lt"/>
                        <a:ea typeface="Calibri" panose="020F0502020204030204" pitchFamily="34" charset="0"/>
                        <a:cs typeface="Times New Roman" panose="02020603050405020304" pitchFamily="18" charset="0"/>
                      </a:endParaRP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lnSpc>
                          <a:spcPct val="107000"/>
                        </a:lnSpc>
                        <a:spcAft>
                          <a:spcPts val="800"/>
                        </a:spcAft>
                      </a:pPr>
                      <a:r>
                        <a:rPr lang="de-AT" sz="900" b="1" kern="100" dirty="0">
                          <a:solidFill>
                            <a:srgbClr val="F34B35"/>
                          </a:solidFill>
                          <a:effectLst/>
                          <a:latin typeface="+mn-lt"/>
                          <a:ea typeface="Calibri" panose="020F0502020204030204" pitchFamily="34" charset="0"/>
                          <a:cs typeface="Times New Roman" panose="02020603050405020304" pitchFamily="18" charset="0"/>
                        </a:rPr>
                        <a:t>Involvement </a:t>
                      </a:r>
                      <a:r>
                        <a:rPr lang="de-AT" sz="900" b="1" kern="100" dirty="0" err="1">
                          <a:solidFill>
                            <a:srgbClr val="F34B35"/>
                          </a:solidFill>
                          <a:effectLst/>
                          <a:latin typeface="+mn-lt"/>
                          <a:ea typeface="Calibri" panose="020F0502020204030204" pitchFamily="34" charset="0"/>
                          <a:cs typeface="Times New Roman" panose="02020603050405020304" pitchFamily="18" charset="0"/>
                        </a:rPr>
                        <a:t>Strategy</a:t>
                      </a:r>
                      <a:endParaRPr lang="de-AT" sz="900" kern="100" dirty="0">
                        <a:effectLst/>
                        <a:latin typeface="+mn-lt"/>
                        <a:ea typeface="Calibri" panose="020F0502020204030204" pitchFamily="34" charset="0"/>
                        <a:cs typeface="Times New Roman" panose="02020603050405020304" pitchFamily="18" charset="0"/>
                      </a:endParaRP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lnSpc>
                          <a:spcPct val="107000"/>
                        </a:lnSpc>
                        <a:spcAft>
                          <a:spcPts val="800"/>
                        </a:spcAft>
                      </a:pPr>
                      <a:r>
                        <a:rPr lang="de-AT" sz="900" b="1" kern="100" dirty="0">
                          <a:solidFill>
                            <a:srgbClr val="F34B35"/>
                          </a:solidFill>
                          <a:effectLst/>
                          <a:latin typeface="+mn-lt"/>
                          <a:ea typeface="Calibri" panose="020F0502020204030204" pitchFamily="34" charset="0"/>
                          <a:cs typeface="Times New Roman" panose="02020603050405020304" pitchFamily="18" charset="0"/>
                        </a:rPr>
                        <a:t>Communication </a:t>
                      </a:r>
                      <a:r>
                        <a:rPr lang="de-AT" sz="900" b="1" kern="100" dirty="0" err="1">
                          <a:solidFill>
                            <a:srgbClr val="F34B35"/>
                          </a:solidFill>
                          <a:effectLst/>
                          <a:latin typeface="+mn-lt"/>
                          <a:ea typeface="Calibri" panose="020F0502020204030204" pitchFamily="34" charset="0"/>
                          <a:cs typeface="Times New Roman" panose="02020603050405020304" pitchFamily="18" charset="0"/>
                        </a:rPr>
                        <a:t>Strategy</a:t>
                      </a:r>
                      <a:endParaRPr lang="de-AT" sz="900" kern="100" dirty="0">
                        <a:effectLst/>
                        <a:latin typeface="+mn-lt"/>
                        <a:ea typeface="Calibri" panose="020F0502020204030204" pitchFamily="34" charset="0"/>
                        <a:cs typeface="Times New Roman" panose="02020603050405020304" pitchFamily="18" charset="0"/>
                      </a:endParaRP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lnSpc>
                          <a:spcPct val="107000"/>
                        </a:lnSpc>
                        <a:spcAft>
                          <a:spcPts val="800"/>
                        </a:spcAft>
                      </a:pPr>
                      <a:r>
                        <a:rPr lang="de-AT" sz="900" b="1" kern="100" dirty="0">
                          <a:solidFill>
                            <a:srgbClr val="F34B35"/>
                          </a:solidFill>
                          <a:effectLst/>
                          <a:latin typeface="+mn-lt"/>
                          <a:ea typeface="Calibri" panose="020F0502020204030204" pitchFamily="34" charset="0"/>
                          <a:cs typeface="Times New Roman" panose="02020603050405020304" pitchFamily="18" charset="0"/>
                        </a:rPr>
                        <a:t>Relation</a:t>
                      </a:r>
                      <a:endParaRPr lang="de-AT" sz="900" kern="100" dirty="0">
                        <a:effectLst/>
                        <a:latin typeface="+mn-lt"/>
                        <a:ea typeface="Calibri" panose="020F0502020204030204" pitchFamily="34" charset="0"/>
                        <a:cs typeface="Times New Roman" panose="02020603050405020304" pitchFamily="18" charset="0"/>
                      </a:endParaRP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lnSpc>
                          <a:spcPct val="107000"/>
                        </a:lnSpc>
                        <a:spcAft>
                          <a:spcPts val="800"/>
                        </a:spcAft>
                      </a:pPr>
                      <a:r>
                        <a:rPr lang="de-AT" sz="900" b="1" kern="100" dirty="0" err="1">
                          <a:solidFill>
                            <a:srgbClr val="F34B35"/>
                          </a:solidFill>
                          <a:effectLst/>
                          <a:latin typeface="+mn-lt"/>
                          <a:ea typeface="Calibri" panose="020F0502020204030204" pitchFamily="34" charset="0"/>
                          <a:cs typeface="Times New Roman" panose="02020603050405020304" pitchFamily="18" charset="0"/>
                        </a:rPr>
                        <a:t>Result</a:t>
                      </a:r>
                      <a:endParaRPr lang="de-AT" sz="900" kern="100" dirty="0">
                        <a:effectLst/>
                        <a:latin typeface="+mn-lt"/>
                        <a:ea typeface="Calibri" panose="020F0502020204030204" pitchFamily="34" charset="0"/>
                        <a:cs typeface="Times New Roman" panose="02020603050405020304" pitchFamily="18" charset="0"/>
                      </a:endParaRP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799548443"/>
                  </a:ext>
                </a:extLst>
              </a:tr>
              <a:tr h="502925">
                <a:tc>
                  <a:txBody>
                    <a:bodyPr/>
                    <a:lstStyle/>
                    <a:p>
                      <a:pPr algn="ctr">
                        <a:lnSpc>
                          <a:spcPct val="107000"/>
                        </a:lnSpc>
                        <a:spcAft>
                          <a:spcPts val="800"/>
                        </a:spcAft>
                      </a:pPr>
                      <a:r>
                        <a:rPr lang="de-AT" sz="900" b="1" kern="100" dirty="0" err="1">
                          <a:solidFill>
                            <a:srgbClr val="F34B35"/>
                          </a:solidFill>
                          <a:effectLst/>
                          <a:latin typeface="+mn-lt"/>
                          <a:ea typeface="Calibri" panose="020F0502020204030204" pitchFamily="34" charset="0"/>
                          <a:cs typeface="Times New Roman" panose="02020603050405020304" pitchFamily="18" charset="0"/>
                        </a:rPr>
                        <a:t>Informing</a:t>
                      </a:r>
                      <a:endParaRPr lang="de-AT" sz="900" kern="100" dirty="0">
                        <a:effectLst/>
                        <a:latin typeface="+mn-lt"/>
                        <a:ea typeface="Calibri" panose="020F0502020204030204" pitchFamily="34" charset="0"/>
                        <a:cs typeface="Times New Roman" panose="02020603050405020304" pitchFamily="18" charset="0"/>
                      </a:endParaRP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07000"/>
                        </a:lnSpc>
                        <a:spcAft>
                          <a:spcPts val="800"/>
                        </a:spcAft>
                      </a:pPr>
                      <a:r>
                        <a:rPr lang="de-AT" sz="900" kern="100" dirty="0">
                          <a:effectLst/>
                          <a:latin typeface="+mn-lt"/>
                          <a:ea typeface="Calibri" panose="020F0502020204030204" pitchFamily="34" charset="0"/>
                          <a:cs typeface="Times New Roman" panose="02020603050405020304" pitchFamily="18" charset="0"/>
                        </a:rPr>
                        <a:t>Newsletters, Bulletins, </a:t>
                      </a:r>
                      <a:r>
                        <a:rPr lang="de-AT" sz="900" kern="100" dirty="0" err="1">
                          <a:effectLst/>
                          <a:latin typeface="+mn-lt"/>
                          <a:ea typeface="Calibri" panose="020F0502020204030204" pitchFamily="34" charset="0"/>
                          <a:cs typeface="Times New Roman" panose="02020603050405020304" pitchFamily="18" charset="0"/>
                        </a:rPr>
                        <a:t>Brochures</a:t>
                      </a:r>
                      <a:r>
                        <a:rPr lang="de-AT" sz="900" kern="100" dirty="0">
                          <a:effectLst/>
                          <a:latin typeface="+mn-lt"/>
                          <a:ea typeface="Calibri" panose="020F0502020204030204" pitchFamily="34" charset="0"/>
                          <a:cs typeface="Times New Roman" panose="02020603050405020304" pitchFamily="18" charset="0"/>
                        </a:rPr>
                        <a:t>, Reports, Websites. Public </a:t>
                      </a:r>
                      <a:r>
                        <a:rPr lang="de-AT" sz="900" kern="100" dirty="0" err="1">
                          <a:effectLst/>
                          <a:latin typeface="+mn-lt"/>
                          <a:ea typeface="Calibri" panose="020F0502020204030204" pitchFamily="34" charset="0"/>
                          <a:cs typeface="Times New Roman" panose="02020603050405020304" pitchFamily="18" charset="0"/>
                        </a:rPr>
                        <a:t>speeches</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conferences</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public</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events</a:t>
                      </a:r>
                      <a:r>
                        <a:rPr lang="de-AT" sz="900" kern="100" dirty="0">
                          <a:effectLst/>
                          <a:latin typeface="+mn-lt"/>
                          <a:ea typeface="Calibri" panose="020F0502020204030204" pitchFamily="34" charset="0"/>
                          <a:cs typeface="Times New Roman" panose="02020603050405020304" pitchFamily="18" charset="0"/>
                        </a:rPr>
                        <a:t>. Site </a:t>
                      </a:r>
                      <a:r>
                        <a:rPr lang="de-AT" sz="900" kern="100" dirty="0" err="1">
                          <a:effectLst/>
                          <a:latin typeface="+mn-lt"/>
                          <a:ea typeface="Calibri" panose="020F0502020204030204" pitchFamily="34" charset="0"/>
                          <a:cs typeface="Times New Roman" panose="02020603050405020304" pitchFamily="18" charset="0"/>
                        </a:rPr>
                        <a:t>visits</a:t>
                      </a:r>
                      <a:r>
                        <a:rPr lang="de-AT" sz="900" kern="100" dirty="0">
                          <a:effectLst/>
                          <a:latin typeface="+mn-lt"/>
                          <a:ea typeface="Calibri" panose="020F0502020204030204" pitchFamily="34" charset="0"/>
                          <a:cs typeface="Times New Roman" panose="02020603050405020304" pitchFamily="18" charset="0"/>
                        </a:rPr>
                        <a:t>. Press </a:t>
                      </a:r>
                      <a:r>
                        <a:rPr lang="de-AT" sz="900" kern="100" dirty="0" err="1">
                          <a:effectLst/>
                          <a:latin typeface="+mn-lt"/>
                          <a:ea typeface="Calibri" panose="020F0502020204030204" pitchFamily="34" charset="0"/>
                          <a:cs typeface="Times New Roman" panose="02020603050405020304" pitchFamily="18" charset="0"/>
                        </a:rPr>
                        <a:t>conferences</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publicity</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lobbying</a:t>
                      </a:r>
                      <a:r>
                        <a:rPr lang="de-AT" sz="900" kern="100" dirty="0">
                          <a:effectLst/>
                          <a:latin typeface="+mn-lt"/>
                          <a:ea typeface="Calibri" panose="020F0502020204030204" pitchFamily="34" charset="0"/>
                          <a:cs typeface="Times New Roman" panose="02020603050405020304" pitchFamily="18" charset="0"/>
                        </a:rPr>
                        <a:t>.</a:t>
                      </a: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07000"/>
                        </a:lnSpc>
                        <a:spcAft>
                          <a:spcPts val="800"/>
                        </a:spcAft>
                      </a:pPr>
                      <a:r>
                        <a:rPr lang="de-AT" sz="900" kern="100">
                          <a:effectLst/>
                          <a:latin typeface="+mn-lt"/>
                          <a:ea typeface="Calibri" panose="020F0502020204030204" pitchFamily="34" charset="0"/>
                          <a:cs typeface="Times New Roman" panose="02020603050405020304" pitchFamily="18" charset="0"/>
                        </a:rPr>
                        <a:t>One-side direction: stakeholders are not invited to reply or to give feedbacks.</a:t>
                      </a: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07000"/>
                        </a:lnSpc>
                        <a:spcAft>
                          <a:spcPts val="800"/>
                        </a:spcAft>
                      </a:pPr>
                      <a:r>
                        <a:rPr lang="de-AT" sz="900" kern="100">
                          <a:effectLst/>
                          <a:latin typeface="+mn-lt"/>
                          <a:ea typeface="Calibri" panose="020F0502020204030204" pitchFamily="34" charset="0"/>
                          <a:cs typeface="Times New Roman" panose="02020603050405020304" pitchFamily="18" charset="0"/>
                        </a:rPr>
                        <a:t>Short or long term relation: “we’ll keep you informed”</a:t>
                      </a: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07000"/>
                        </a:lnSpc>
                        <a:spcAft>
                          <a:spcPts val="800"/>
                        </a:spcAft>
                      </a:pPr>
                      <a:r>
                        <a:rPr lang="de-AT" sz="900" kern="100">
                          <a:effectLst/>
                          <a:latin typeface="+mn-lt"/>
                          <a:ea typeface="Calibri" panose="020F0502020204030204" pitchFamily="34" charset="0"/>
                          <a:cs typeface="Times New Roman" panose="02020603050405020304" pitchFamily="18" charset="0"/>
                        </a:rPr>
                        <a:t>To inform and form the stakeholders</a:t>
                      </a: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274184033"/>
                  </a:ext>
                </a:extLst>
              </a:tr>
              <a:tr h="450916">
                <a:tc>
                  <a:txBody>
                    <a:bodyPr/>
                    <a:lstStyle/>
                    <a:p>
                      <a:pPr algn="ctr">
                        <a:lnSpc>
                          <a:spcPct val="107000"/>
                        </a:lnSpc>
                        <a:spcAft>
                          <a:spcPts val="800"/>
                        </a:spcAft>
                      </a:pPr>
                      <a:r>
                        <a:rPr lang="de-AT" sz="900" b="1" kern="100">
                          <a:solidFill>
                            <a:srgbClr val="F34B35"/>
                          </a:solidFill>
                          <a:effectLst/>
                          <a:latin typeface="+mn-lt"/>
                          <a:ea typeface="Calibri" panose="020F0502020204030204" pitchFamily="34" charset="0"/>
                          <a:cs typeface="Times New Roman" panose="02020603050405020304" pitchFamily="18" charset="0"/>
                        </a:rPr>
                        <a:t>Monitoring</a:t>
                      </a:r>
                      <a:endParaRPr lang="de-AT" sz="900" kern="100">
                        <a:effectLst/>
                        <a:latin typeface="+mn-lt"/>
                        <a:ea typeface="Calibri" panose="020F0502020204030204" pitchFamily="34" charset="0"/>
                        <a:cs typeface="Times New Roman" panose="02020603050405020304" pitchFamily="18" charset="0"/>
                      </a:endParaRP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07000"/>
                        </a:lnSpc>
                        <a:spcAft>
                          <a:spcPts val="800"/>
                        </a:spcAft>
                      </a:pPr>
                      <a:r>
                        <a:rPr lang="de-AT" sz="900" kern="100">
                          <a:effectLst/>
                          <a:latin typeface="+mn-lt"/>
                          <a:ea typeface="Calibri" panose="020F0502020204030204" pitchFamily="34" charset="0"/>
                          <a:cs typeface="Times New Roman" panose="02020603050405020304" pitchFamily="18" charset="0"/>
                        </a:rPr>
                        <a:t>Media, web and internet analysis. Possible focused interviews to the stakeholders.</a:t>
                      </a: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07000"/>
                        </a:lnSpc>
                        <a:spcAft>
                          <a:spcPts val="800"/>
                        </a:spcAft>
                      </a:pPr>
                      <a:r>
                        <a:rPr lang="de-AT" sz="900" kern="100">
                          <a:effectLst/>
                          <a:latin typeface="+mn-lt"/>
                          <a:ea typeface="Calibri" panose="020F0502020204030204" pitchFamily="34" charset="0"/>
                          <a:cs typeface="Times New Roman" panose="02020603050405020304" pitchFamily="18" charset="0"/>
                        </a:rPr>
                        <a:t>One-side direction: stakeholders opinion is monitored without open debates or dialogue.</a:t>
                      </a: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07000"/>
                        </a:lnSpc>
                        <a:spcAft>
                          <a:spcPts val="800"/>
                        </a:spcAft>
                      </a:pPr>
                      <a:r>
                        <a:rPr lang="de-AT" sz="900" kern="100">
                          <a:effectLst/>
                          <a:latin typeface="+mn-lt"/>
                          <a:ea typeface="Calibri" panose="020F0502020204030204" pitchFamily="34" charset="0"/>
                          <a:cs typeface="Times New Roman" panose="02020603050405020304" pitchFamily="18" charset="0"/>
                        </a:rPr>
                        <a:t>No relation</a:t>
                      </a: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07000"/>
                        </a:lnSpc>
                        <a:spcAft>
                          <a:spcPts val="800"/>
                        </a:spcAft>
                      </a:pPr>
                      <a:r>
                        <a:rPr lang="de-AT" sz="900" kern="100">
                          <a:effectLst/>
                          <a:latin typeface="+mn-lt"/>
                          <a:ea typeface="Calibri" panose="020F0502020204030204" pitchFamily="34" charset="0"/>
                          <a:cs typeface="Times New Roman" panose="02020603050405020304" pitchFamily="18" charset="0"/>
                        </a:rPr>
                        <a:t>To monitor the stakeholders point of view</a:t>
                      </a: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323723905"/>
                  </a:ext>
                </a:extLst>
              </a:tr>
              <a:tr h="444630">
                <a:tc>
                  <a:txBody>
                    <a:bodyPr/>
                    <a:lstStyle/>
                    <a:p>
                      <a:pPr algn="ctr">
                        <a:lnSpc>
                          <a:spcPct val="107000"/>
                        </a:lnSpc>
                        <a:spcAft>
                          <a:spcPts val="800"/>
                        </a:spcAft>
                      </a:pPr>
                      <a:r>
                        <a:rPr lang="de-AT" sz="900" b="1" kern="100">
                          <a:solidFill>
                            <a:srgbClr val="F34B35"/>
                          </a:solidFill>
                          <a:effectLst/>
                          <a:latin typeface="+mn-lt"/>
                          <a:ea typeface="Calibri" panose="020F0502020204030204" pitchFamily="34" charset="0"/>
                          <a:cs typeface="Times New Roman" panose="02020603050405020304" pitchFamily="18" charset="0"/>
                        </a:rPr>
                        <a:t>Negotiating</a:t>
                      </a:r>
                      <a:endParaRPr lang="de-AT" sz="900" kern="100">
                        <a:effectLst/>
                        <a:latin typeface="+mn-lt"/>
                        <a:ea typeface="Calibri" panose="020F0502020204030204" pitchFamily="34" charset="0"/>
                        <a:cs typeface="Times New Roman" panose="02020603050405020304" pitchFamily="18" charset="0"/>
                      </a:endParaRP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07000"/>
                        </a:lnSpc>
                        <a:spcAft>
                          <a:spcPts val="800"/>
                        </a:spcAft>
                      </a:pPr>
                      <a:r>
                        <a:rPr lang="de-AT" sz="900" kern="100" dirty="0">
                          <a:effectLst/>
                          <a:latin typeface="+mn-lt"/>
                          <a:ea typeface="Calibri" panose="020F0502020204030204" pitchFamily="34" charset="0"/>
                          <a:cs typeface="Times New Roman" panose="02020603050405020304" pitchFamily="18" charset="0"/>
                        </a:rPr>
                        <a:t>Public-Private Partnership and </a:t>
                      </a:r>
                      <a:r>
                        <a:rPr lang="de-AT" sz="900" kern="100" dirty="0" err="1">
                          <a:effectLst/>
                          <a:latin typeface="+mn-lt"/>
                          <a:ea typeface="Calibri" panose="020F0502020204030204" pitchFamily="34" charset="0"/>
                          <a:cs typeface="Times New Roman" panose="02020603050405020304" pitchFamily="18" charset="0"/>
                        </a:rPr>
                        <a:t>other</a:t>
                      </a:r>
                      <a:r>
                        <a:rPr lang="de-AT" sz="900" kern="100" dirty="0">
                          <a:effectLst/>
                          <a:latin typeface="+mn-lt"/>
                          <a:ea typeface="Calibri" panose="020F0502020204030204" pitchFamily="34" charset="0"/>
                          <a:cs typeface="Times New Roman" panose="02020603050405020304" pitchFamily="18" charset="0"/>
                        </a:rPr>
                        <a:t> Multilevel </a:t>
                      </a:r>
                      <a:r>
                        <a:rPr lang="de-AT" sz="900" kern="100" dirty="0" err="1">
                          <a:effectLst/>
                          <a:latin typeface="+mn-lt"/>
                          <a:ea typeface="Calibri" panose="020F0502020204030204" pitchFamily="34" charset="0"/>
                          <a:cs typeface="Times New Roman" panose="02020603050405020304" pitchFamily="18" charset="0"/>
                        </a:rPr>
                        <a:t>governance</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approaches</a:t>
                      </a:r>
                      <a:endParaRPr lang="de-AT" sz="900" kern="100" dirty="0">
                        <a:effectLst/>
                        <a:latin typeface="+mn-lt"/>
                        <a:ea typeface="Calibri" panose="020F0502020204030204" pitchFamily="34" charset="0"/>
                        <a:cs typeface="Times New Roman" panose="02020603050405020304" pitchFamily="18" charset="0"/>
                      </a:endParaRP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07000"/>
                        </a:lnSpc>
                        <a:spcAft>
                          <a:spcPts val="800"/>
                        </a:spcAft>
                      </a:pPr>
                      <a:r>
                        <a:rPr lang="de-AT" sz="900" kern="100">
                          <a:effectLst/>
                          <a:latin typeface="+mn-lt"/>
                          <a:ea typeface="Calibri" panose="020F0502020204030204" pitchFamily="34" charset="0"/>
                          <a:cs typeface="Times New Roman" panose="02020603050405020304" pitchFamily="18" charset="0"/>
                        </a:rPr>
                        <a:t>Limited on both sides: strongly connected to formal defined ex ante conditions and objectives.</a:t>
                      </a: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07000"/>
                        </a:lnSpc>
                        <a:spcAft>
                          <a:spcPts val="800"/>
                        </a:spcAft>
                      </a:pPr>
                      <a:r>
                        <a:rPr lang="de-AT" sz="900" kern="100">
                          <a:effectLst/>
                          <a:latin typeface="+mn-lt"/>
                          <a:ea typeface="Calibri" panose="020F0502020204030204" pitchFamily="34" charset="0"/>
                          <a:cs typeface="Times New Roman" panose="02020603050405020304" pitchFamily="18" charset="0"/>
                        </a:rPr>
                        <a:t>Relationship built upon formal/contractual terms</a:t>
                      </a: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07000"/>
                        </a:lnSpc>
                        <a:spcAft>
                          <a:spcPts val="800"/>
                        </a:spcAft>
                      </a:pPr>
                      <a:r>
                        <a:rPr lang="de-AT" sz="900" kern="100">
                          <a:effectLst/>
                          <a:latin typeface="+mn-lt"/>
                          <a:ea typeface="Calibri" panose="020F0502020204030204" pitchFamily="34" charset="0"/>
                          <a:cs typeface="Times New Roman" panose="02020603050405020304" pitchFamily="18" charset="0"/>
                        </a:rPr>
                        <a:t>To work together is a specific formal relation where objectives and frame work conditions are defined ex ante.</a:t>
                      </a: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257361936"/>
                  </a:ext>
                </a:extLst>
              </a:tr>
              <a:tr h="624726">
                <a:tc>
                  <a:txBody>
                    <a:bodyPr/>
                    <a:lstStyle/>
                    <a:p>
                      <a:pPr algn="ctr">
                        <a:lnSpc>
                          <a:spcPct val="107000"/>
                        </a:lnSpc>
                        <a:spcAft>
                          <a:spcPts val="800"/>
                        </a:spcAft>
                      </a:pPr>
                      <a:r>
                        <a:rPr lang="de-AT" sz="900" b="1" kern="100">
                          <a:solidFill>
                            <a:srgbClr val="F34B35"/>
                          </a:solidFill>
                          <a:effectLst/>
                          <a:latin typeface="+mn-lt"/>
                          <a:ea typeface="Calibri" panose="020F0502020204030204" pitchFamily="34" charset="0"/>
                          <a:cs typeface="Times New Roman" panose="02020603050405020304" pitchFamily="18" charset="0"/>
                        </a:rPr>
                        <a:t>Consulting</a:t>
                      </a:r>
                      <a:endParaRPr lang="de-AT" sz="900" kern="100">
                        <a:effectLst/>
                        <a:latin typeface="+mn-lt"/>
                        <a:ea typeface="Calibri" panose="020F0502020204030204" pitchFamily="34" charset="0"/>
                        <a:cs typeface="Times New Roman" panose="02020603050405020304" pitchFamily="18" charset="0"/>
                      </a:endParaRP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07000"/>
                        </a:lnSpc>
                        <a:spcAft>
                          <a:spcPts val="800"/>
                        </a:spcAft>
                      </a:pPr>
                      <a:r>
                        <a:rPr lang="de-AT" sz="900" kern="100">
                          <a:effectLst/>
                          <a:latin typeface="+mn-lt"/>
                          <a:ea typeface="Calibri" panose="020F0502020204030204" pitchFamily="34" charset="0"/>
                          <a:cs typeface="Times New Roman" panose="02020603050405020304" pitchFamily="18" charset="0"/>
                        </a:rPr>
                        <a:t>Surveys. Focus groups. Evaluations. Individual meetings and interviews. Public events and workshops. Permanent Forums. Open discussions, feedbacks on-line.</a:t>
                      </a: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07000"/>
                        </a:lnSpc>
                        <a:spcAft>
                          <a:spcPts val="800"/>
                        </a:spcAft>
                      </a:pPr>
                      <a:r>
                        <a:rPr lang="de-AT" sz="900" kern="100">
                          <a:effectLst/>
                          <a:latin typeface="+mn-lt"/>
                          <a:ea typeface="Calibri" panose="020F0502020204030204" pitchFamily="34" charset="0"/>
                          <a:cs typeface="Times New Roman" panose="02020603050405020304" pitchFamily="18" charset="0"/>
                        </a:rPr>
                        <a:t>Limited on both sides: stakeholders are invited to give feedbacks and reply to specific questions and themes proposed.</a:t>
                      </a: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07000"/>
                        </a:lnSpc>
                        <a:spcAft>
                          <a:spcPts val="800"/>
                        </a:spcAft>
                      </a:pPr>
                      <a:r>
                        <a:rPr lang="de-AT" sz="900" kern="100" dirty="0">
                          <a:effectLst/>
                          <a:latin typeface="+mn-lt"/>
                          <a:ea typeface="Calibri" panose="020F0502020204030204" pitchFamily="34" charset="0"/>
                          <a:cs typeface="Times New Roman" panose="02020603050405020304" pitchFamily="18" charset="0"/>
                        </a:rPr>
                        <a:t>Short </a:t>
                      </a:r>
                      <a:r>
                        <a:rPr lang="de-AT" sz="900" kern="100" dirty="0" err="1">
                          <a:effectLst/>
                          <a:latin typeface="+mn-lt"/>
                          <a:ea typeface="Calibri" panose="020F0502020204030204" pitchFamily="34" charset="0"/>
                          <a:cs typeface="Times New Roman" panose="02020603050405020304" pitchFamily="18" charset="0"/>
                        </a:rPr>
                        <a:t>or</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long</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term</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relation</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we’ll</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keep</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you</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informed</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we’ll</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take</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into</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consideration</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your</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suggestions</a:t>
                      </a:r>
                      <a:r>
                        <a:rPr lang="de-AT" sz="900" kern="100" dirty="0">
                          <a:effectLst/>
                          <a:latin typeface="+mn-lt"/>
                          <a:ea typeface="Calibri" panose="020F0502020204030204" pitchFamily="34" charset="0"/>
                          <a:cs typeface="Times New Roman" panose="02020603050405020304" pitchFamily="18" charset="0"/>
                        </a:rPr>
                        <a:t> and </a:t>
                      </a:r>
                      <a:r>
                        <a:rPr lang="de-AT" sz="900" kern="100" dirty="0" err="1">
                          <a:effectLst/>
                          <a:latin typeface="+mn-lt"/>
                          <a:ea typeface="Calibri" panose="020F0502020204030204" pitchFamily="34" charset="0"/>
                          <a:cs typeface="Times New Roman" panose="02020603050405020304" pitchFamily="18" charset="0"/>
                        </a:rPr>
                        <a:t>feedbacks</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we’ll</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inform</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you</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about</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our</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decisions</a:t>
                      </a:r>
                      <a:r>
                        <a:rPr lang="de-AT" sz="900" kern="100" dirty="0">
                          <a:effectLst/>
                          <a:latin typeface="+mn-lt"/>
                          <a:ea typeface="Calibri" panose="020F0502020204030204" pitchFamily="34" charset="0"/>
                          <a:cs typeface="Times New Roman" panose="02020603050405020304" pitchFamily="18" charset="0"/>
                        </a:rPr>
                        <a:t>”</a:t>
                      </a: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07000"/>
                        </a:lnSpc>
                        <a:spcAft>
                          <a:spcPts val="800"/>
                        </a:spcAft>
                      </a:pPr>
                      <a:r>
                        <a:rPr lang="de-AT" sz="900" kern="100">
                          <a:effectLst/>
                          <a:latin typeface="+mn-lt"/>
                          <a:ea typeface="Calibri" panose="020F0502020204030204" pitchFamily="34" charset="0"/>
                          <a:cs typeface="Times New Roman" panose="02020603050405020304" pitchFamily="18" charset="0"/>
                        </a:rPr>
                        <a:t>To obtain information and feedbacks from the stakeholders to support internal decision making process.</a:t>
                      </a:r>
                    </a:p>
                    <a:p>
                      <a:pPr algn="l">
                        <a:lnSpc>
                          <a:spcPct val="107000"/>
                        </a:lnSpc>
                        <a:spcAft>
                          <a:spcPts val="800"/>
                        </a:spcAft>
                      </a:pPr>
                      <a:r>
                        <a:rPr lang="de-AT" sz="900" kern="100">
                          <a:effectLst/>
                          <a:latin typeface="+mn-lt"/>
                          <a:ea typeface="Calibri" panose="020F0502020204030204" pitchFamily="34" charset="0"/>
                          <a:cs typeface="Times New Roman" panose="02020603050405020304" pitchFamily="18" charset="0"/>
                        </a:rPr>
                        <a:t> </a:t>
                      </a: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885306509"/>
                  </a:ext>
                </a:extLst>
              </a:tr>
              <a:tr h="572679">
                <a:tc>
                  <a:txBody>
                    <a:bodyPr/>
                    <a:lstStyle/>
                    <a:p>
                      <a:pPr algn="ctr">
                        <a:lnSpc>
                          <a:spcPct val="107000"/>
                        </a:lnSpc>
                        <a:spcAft>
                          <a:spcPts val="800"/>
                        </a:spcAft>
                      </a:pPr>
                      <a:r>
                        <a:rPr lang="de-AT" sz="900" b="1" kern="100" dirty="0" err="1">
                          <a:solidFill>
                            <a:srgbClr val="F34B35"/>
                          </a:solidFill>
                          <a:effectLst/>
                          <a:latin typeface="+mn-lt"/>
                          <a:ea typeface="Calibri" panose="020F0502020204030204" pitchFamily="34" charset="0"/>
                          <a:cs typeface="Times New Roman" panose="02020603050405020304" pitchFamily="18" charset="0"/>
                        </a:rPr>
                        <a:t>Involving</a:t>
                      </a:r>
                      <a:endParaRPr lang="de-AT" sz="900" kern="100" dirty="0">
                        <a:effectLst/>
                        <a:latin typeface="+mn-lt"/>
                        <a:ea typeface="Calibri" panose="020F0502020204030204" pitchFamily="34" charset="0"/>
                        <a:cs typeface="Times New Roman" panose="02020603050405020304" pitchFamily="18" charset="0"/>
                      </a:endParaRP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07000"/>
                        </a:lnSpc>
                        <a:spcAft>
                          <a:spcPts val="800"/>
                        </a:spcAft>
                      </a:pPr>
                      <a:r>
                        <a:rPr lang="de-AT" sz="900" kern="100">
                          <a:effectLst/>
                          <a:latin typeface="+mn-lt"/>
                          <a:ea typeface="Calibri" panose="020F0502020204030204" pitchFamily="34" charset="0"/>
                          <a:cs typeface="Times New Roman" panose="02020603050405020304" pitchFamily="18" charset="0"/>
                        </a:rPr>
                        <a:t>Forum multi-stakeholder. Consulting Committees. Consensus building processes.</a:t>
                      </a: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07000"/>
                        </a:lnSpc>
                        <a:spcAft>
                          <a:spcPts val="800"/>
                        </a:spcAft>
                      </a:pPr>
                      <a:r>
                        <a:rPr lang="de-AT" sz="900" kern="100">
                          <a:effectLst/>
                          <a:latin typeface="+mn-lt"/>
                          <a:ea typeface="Calibri" panose="020F0502020204030204" pitchFamily="34" charset="0"/>
                          <a:cs typeface="Times New Roman" panose="02020603050405020304" pitchFamily="18" charset="0"/>
                        </a:rPr>
                        <a:t>Bilateral and multilateral: all the involved subjects get new information </a:t>
                      </a: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07000"/>
                        </a:lnSpc>
                        <a:spcAft>
                          <a:spcPts val="800"/>
                        </a:spcAft>
                      </a:pPr>
                      <a:br>
                        <a:rPr lang="de-AT" sz="900" kern="100" dirty="0">
                          <a:effectLst/>
                          <a:latin typeface="+mn-lt"/>
                          <a:ea typeface="Calibri" panose="020F0502020204030204" pitchFamily="34" charset="0"/>
                          <a:cs typeface="Times New Roman" panose="02020603050405020304" pitchFamily="18" charset="0"/>
                        </a:rPr>
                      </a:br>
                      <a:r>
                        <a:rPr lang="de-AT" sz="900" kern="100" dirty="0">
                          <a:effectLst/>
                          <a:latin typeface="+mn-lt"/>
                          <a:ea typeface="Calibri" panose="020F0502020204030204" pitchFamily="34" charset="0"/>
                          <a:cs typeface="Times New Roman" panose="02020603050405020304" pitchFamily="18" charset="0"/>
                        </a:rPr>
                        <a:t>Medium-</a:t>
                      </a:r>
                      <a:r>
                        <a:rPr lang="de-AT" sz="900" kern="100" dirty="0" err="1">
                          <a:effectLst/>
                          <a:latin typeface="+mn-lt"/>
                          <a:ea typeface="Calibri" panose="020F0502020204030204" pitchFamily="34" charset="0"/>
                          <a:cs typeface="Times New Roman" panose="02020603050405020304" pitchFamily="18" charset="0"/>
                        </a:rPr>
                        <a:t>long</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term</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involvement</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We’ll</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work</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with</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you</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to</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ensure</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that</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your</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opinion</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is</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included</a:t>
                      </a:r>
                      <a:r>
                        <a:rPr lang="de-AT" sz="900" kern="100" dirty="0">
                          <a:effectLst/>
                          <a:latin typeface="+mn-lt"/>
                          <a:ea typeface="Calibri" panose="020F0502020204030204" pitchFamily="34" charset="0"/>
                          <a:cs typeface="Times New Roman" panose="02020603050405020304" pitchFamily="18" charset="0"/>
                        </a:rPr>
                        <a:t>“</a:t>
                      </a:r>
                    </a:p>
                    <a:p>
                      <a:pPr algn="l">
                        <a:lnSpc>
                          <a:spcPct val="107000"/>
                        </a:lnSpc>
                        <a:spcAft>
                          <a:spcPts val="800"/>
                        </a:spcAft>
                      </a:pPr>
                      <a:r>
                        <a:rPr lang="de-AT" sz="900" kern="100" dirty="0">
                          <a:effectLst/>
                          <a:latin typeface="+mn-lt"/>
                          <a:ea typeface="Calibri" panose="020F0502020204030204" pitchFamily="34" charset="0"/>
                          <a:cs typeface="Times New Roman" panose="02020603050405020304" pitchFamily="18" charset="0"/>
                        </a:rPr>
                        <a:t> </a:t>
                      </a: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07000"/>
                        </a:lnSpc>
                        <a:spcAft>
                          <a:spcPts val="800"/>
                        </a:spcAft>
                      </a:pPr>
                      <a:r>
                        <a:rPr lang="de-AT" sz="900" kern="100">
                          <a:effectLst/>
                          <a:latin typeface="+mn-lt"/>
                          <a:ea typeface="Calibri" panose="020F0502020204030204" pitchFamily="34" charset="0"/>
                          <a:cs typeface="Times New Roman" panose="02020603050405020304" pitchFamily="18" charset="0"/>
                        </a:rPr>
                        <a:t>To work closely with the stakeholders to ensure their involvement </a:t>
                      </a: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581366954"/>
                  </a:ext>
                </a:extLst>
              </a:tr>
              <a:tr h="581688">
                <a:tc>
                  <a:txBody>
                    <a:bodyPr/>
                    <a:lstStyle/>
                    <a:p>
                      <a:pPr algn="ctr">
                        <a:lnSpc>
                          <a:spcPct val="107000"/>
                        </a:lnSpc>
                        <a:spcAft>
                          <a:spcPts val="800"/>
                        </a:spcAft>
                      </a:pPr>
                      <a:r>
                        <a:rPr lang="de-AT" sz="900" b="1" kern="100" dirty="0" err="1">
                          <a:solidFill>
                            <a:srgbClr val="F34B35"/>
                          </a:solidFill>
                          <a:effectLst/>
                          <a:latin typeface="+mn-lt"/>
                          <a:ea typeface="Calibri" panose="020F0502020204030204" pitchFamily="34" charset="0"/>
                          <a:cs typeface="Times New Roman" panose="02020603050405020304" pitchFamily="18" charset="0"/>
                        </a:rPr>
                        <a:t>Cooperating</a:t>
                      </a:r>
                      <a:endParaRPr lang="de-AT" sz="900" kern="100" dirty="0">
                        <a:effectLst/>
                        <a:latin typeface="+mn-lt"/>
                        <a:ea typeface="Calibri" panose="020F0502020204030204" pitchFamily="34" charset="0"/>
                        <a:cs typeface="Times New Roman" panose="02020603050405020304" pitchFamily="18" charset="0"/>
                      </a:endParaRP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07000"/>
                        </a:lnSpc>
                        <a:spcAft>
                          <a:spcPts val="800"/>
                        </a:spcAft>
                      </a:pPr>
                      <a:r>
                        <a:rPr lang="de-AT" sz="900" kern="100">
                          <a:effectLst/>
                          <a:latin typeface="+mn-lt"/>
                          <a:ea typeface="Calibri" panose="020F0502020204030204" pitchFamily="34" charset="0"/>
                          <a:cs typeface="Times New Roman" panose="02020603050405020304" pitchFamily="18" charset="0"/>
                        </a:rPr>
                        <a:t>Common projects and objectives, multi-stakeholders initiatives or actions.</a:t>
                      </a: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07000"/>
                        </a:lnSpc>
                        <a:spcAft>
                          <a:spcPts val="800"/>
                        </a:spcAft>
                      </a:pPr>
                      <a:r>
                        <a:rPr lang="de-AT" sz="900" kern="100">
                          <a:effectLst/>
                          <a:latin typeface="+mn-lt"/>
                          <a:ea typeface="Calibri" panose="020F0502020204030204" pitchFamily="34" charset="0"/>
                          <a:cs typeface="Times New Roman" panose="02020603050405020304" pitchFamily="18" charset="0"/>
                        </a:rPr>
                        <a:t>Bilateral and multilateral: all the involved subjects are part of a negotiated decision process and work together to take common decisions.</a:t>
                      </a: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07000"/>
                        </a:lnSpc>
                        <a:spcAft>
                          <a:spcPts val="800"/>
                        </a:spcAft>
                      </a:pPr>
                      <a:r>
                        <a:rPr lang="de-AT" sz="900" kern="100">
                          <a:effectLst/>
                          <a:latin typeface="+mn-lt"/>
                          <a:ea typeface="Calibri" panose="020F0502020204030204" pitchFamily="34" charset="0"/>
                          <a:cs typeface="Times New Roman" panose="02020603050405020304" pitchFamily="18" charset="0"/>
                        </a:rPr>
                        <a:t>Long term relation</a:t>
                      </a: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07000"/>
                        </a:lnSpc>
                        <a:spcAft>
                          <a:spcPts val="800"/>
                        </a:spcAft>
                      </a:pPr>
                      <a:r>
                        <a:rPr lang="de-AT" sz="900" kern="100" dirty="0" err="1">
                          <a:effectLst/>
                          <a:latin typeface="+mn-lt"/>
                          <a:ea typeface="Calibri" panose="020F0502020204030204" pitchFamily="34" charset="0"/>
                          <a:cs typeface="Times New Roman" panose="02020603050405020304" pitchFamily="18" charset="0"/>
                        </a:rPr>
                        <a:t>To</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be</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partners</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part</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of</a:t>
                      </a:r>
                      <a:r>
                        <a:rPr lang="de-AT" sz="900" kern="100" dirty="0">
                          <a:effectLst/>
                          <a:latin typeface="+mn-lt"/>
                          <a:ea typeface="Calibri" panose="020F0502020204030204" pitchFamily="34" charset="0"/>
                          <a:cs typeface="Times New Roman" panose="02020603050405020304" pitchFamily="18" charset="0"/>
                        </a:rPr>
                        <a:t> a network in </a:t>
                      </a:r>
                      <a:r>
                        <a:rPr lang="de-AT" sz="900" kern="100" dirty="0" err="1">
                          <a:effectLst/>
                          <a:latin typeface="+mn-lt"/>
                          <a:ea typeface="Calibri" panose="020F0502020204030204" pitchFamily="34" charset="0"/>
                          <a:cs typeface="Times New Roman" panose="02020603050405020304" pitchFamily="18" charset="0"/>
                        </a:rPr>
                        <a:t>order</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to</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develop</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common</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solutions</a:t>
                      </a:r>
                      <a:r>
                        <a:rPr lang="de-AT" sz="900" kern="100" dirty="0">
                          <a:effectLst/>
                          <a:latin typeface="+mn-lt"/>
                          <a:ea typeface="Calibri" panose="020F0502020204030204" pitchFamily="34" charset="0"/>
                          <a:cs typeface="Times New Roman" panose="02020603050405020304" pitchFamily="18" charset="0"/>
                        </a:rPr>
                        <a:t> and </a:t>
                      </a:r>
                      <a:r>
                        <a:rPr lang="de-AT" sz="900" kern="100" dirty="0" err="1">
                          <a:effectLst/>
                          <a:latin typeface="+mn-lt"/>
                          <a:ea typeface="Calibri" panose="020F0502020204030204" pitchFamily="34" charset="0"/>
                          <a:cs typeface="Times New Roman" panose="02020603050405020304" pitchFamily="18" charset="0"/>
                        </a:rPr>
                        <a:t>shared</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action</a:t>
                      </a:r>
                      <a:r>
                        <a:rPr lang="de-AT" sz="900" kern="100" dirty="0">
                          <a:effectLst/>
                          <a:latin typeface="+mn-lt"/>
                          <a:ea typeface="Calibri" panose="020F0502020204030204" pitchFamily="34" charset="0"/>
                          <a:cs typeface="Times New Roman" panose="02020603050405020304" pitchFamily="18" charset="0"/>
                        </a:rPr>
                        <a:t> </a:t>
                      </a:r>
                      <a:r>
                        <a:rPr lang="de-AT" sz="900" kern="100" dirty="0" err="1">
                          <a:effectLst/>
                          <a:latin typeface="+mn-lt"/>
                          <a:ea typeface="Calibri" panose="020F0502020204030204" pitchFamily="34" charset="0"/>
                          <a:cs typeface="Times New Roman" panose="02020603050405020304" pitchFamily="18" charset="0"/>
                        </a:rPr>
                        <a:t>plans</a:t>
                      </a:r>
                      <a:r>
                        <a:rPr lang="de-AT" sz="900" kern="100" dirty="0">
                          <a:effectLst/>
                          <a:latin typeface="+mn-lt"/>
                          <a:ea typeface="Calibri" panose="020F0502020204030204" pitchFamily="34" charset="0"/>
                          <a:cs typeface="Times New Roman" panose="02020603050405020304" pitchFamily="18" charset="0"/>
                        </a:rPr>
                        <a:t>.</a:t>
                      </a:r>
                    </a:p>
                  </a:txBody>
                  <a:tcPr marL="34785" marR="34785"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247883122"/>
                  </a:ext>
                </a:extLst>
              </a:tr>
            </a:tbl>
          </a:graphicData>
        </a:graphic>
      </p:graphicFrame>
      <p:sp>
        <p:nvSpPr>
          <p:cNvPr id="10" name="Textfeld 9">
            <a:extLst>
              <a:ext uri="{FF2B5EF4-FFF2-40B4-BE49-F238E27FC236}">
                <a16:creationId xmlns:a16="http://schemas.microsoft.com/office/drawing/2014/main" id="{783EBC40-0A38-3498-1CC5-02F27A3D68B5}"/>
              </a:ext>
            </a:extLst>
          </p:cNvPr>
          <p:cNvSpPr txBox="1"/>
          <p:nvPr/>
        </p:nvSpPr>
        <p:spPr>
          <a:xfrm rot="5400000">
            <a:off x="9183526" y="4506127"/>
            <a:ext cx="3952425" cy="338554"/>
          </a:xfrm>
          <a:prstGeom prst="rect">
            <a:avLst/>
          </a:prstGeom>
          <a:noFill/>
        </p:spPr>
        <p:txBody>
          <a:bodyPr wrap="square" rtlCol="0">
            <a:spAutoFit/>
          </a:bodyPr>
          <a:lstStyle/>
          <a:p>
            <a:r>
              <a:rPr lang="de-DE" sz="800" dirty="0">
                <a:solidFill>
                  <a:schemeClr val="tx1">
                    <a:lumMod val="50000"/>
                    <a:lumOff val="50000"/>
                  </a:schemeClr>
                </a:solidFill>
              </a:rPr>
              <a:t>Source: </a:t>
            </a:r>
            <a:r>
              <a:rPr lang="de-DE" sz="800" dirty="0" err="1">
                <a:solidFill>
                  <a:schemeClr val="tx1">
                    <a:lumMod val="50000"/>
                    <a:lumOff val="50000"/>
                  </a:schemeClr>
                </a:solidFill>
              </a:rPr>
              <a:t>Colleselli</a:t>
            </a:r>
            <a:r>
              <a:rPr lang="de-DE" sz="800" dirty="0">
                <a:solidFill>
                  <a:schemeClr val="tx1">
                    <a:lumMod val="50000"/>
                    <a:lumOff val="50000"/>
                  </a:schemeClr>
                </a:solidFill>
              </a:rPr>
              <a:t>, V. 2019: Joint </a:t>
            </a:r>
            <a:r>
              <a:rPr lang="de-DE" sz="800" dirty="0" err="1">
                <a:solidFill>
                  <a:schemeClr val="tx1">
                    <a:lumMod val="50000"/>
                    <a:lumOff val="50000"/>
                  </a:schemeClr>
                </a:solidFill>
              </a:rPr>
              <a:t>Methodology</a:t>
            </a:r>
            <a:r>
              <a:rPr lang="de-DE" sz="800" dirty="0">
                <a:solidFill>
                  <a:schemeClr val="tx1">
                    <a:lumMod val="50000"/>
                    <a:lumOff val="50000"/>
                  </a:schemeClr>
                </a:solidFill>
              </a:rPr>
              <a:t> Guidelines </a:t>
            </a:r>
            <a:r>
              <a:rPr lang="de-DE" sz="800" dirty="0" err="1">
                <a:solidFill>
                  <a:schemeClr val="tx1">
                    <a:lumMod val="50000"/>
                    <a:lumOff val="50000"/>
                  </a:schemeClr>
                </a:solidFill>
              </a:rPr>
              <a:t>for</a:t>
            </a:r>
            <a:r>
              <a:rPr lang="de-DE" sz="800" dirty="0">
                <a:solidFill>
                  <a:schemeClr val="tx1">
                    <a:lumMod val="50000"/>
                    <a:lumOff val="50000"/>
                  </a:schemeClr>
                </a:solidFill>
              </a:rPr>
              <a:t> Stakeholder </a:t>
            </a:r>
            <a:r>
              <a:rPr lang="de-DE" sz="800" dirty="0" err="1">
                <a:solidFill>
                  <a:schemeClr val="tx1">
                    <a:lumMod val="50000"/>
                    <a:lumOff val="50000"/>
                  </a:schemeClr>
                </a:solidFill>
              </a:rPr>
              <a:t>Mobilization</a:t>
            </a:r>
            <a:r>
              <a:rPr lang="de-DE" sz="800" dirty="0">
                <a:solidFill>
                  <a:schemeClr val="tx1">
                    <a:lumMod val="50000"/>
                    <a:lumOff val="50000"/>
                  </a:schemeClr>
                </a:solidFill>
              </a:rPr>
              <a:t> and Engagement. </a:t>
            </a:r>
            <a:endParaRPr lang="de-AT" sz="800" dirty="0">
              <a:solidFill>
                <a:schemeClr val="tx1">
                  <a:lumMod val="50000"/>
                  <a:lumOff val="50000"/>
                </a:schemeClr>
              </a:solidFill>
            </a:endParaRPr>
          </a:p>
        </p:txBody>
      </p:sp>
      <p:pic>
        <p:nvPicPr>
          <p:cNvPr id="7" name="Grafik 6">
            <a:extLst>
              <a:ext uri="{FF2B5EF4-FFF2-40B4-BE49-F238E27FC236}">
                <a16:creationId xmlns:a16="http://schemas.microsoft.com/office/drawing/2014/main" id="{8435BD40-DA95-B69D-536C-91868448ABC2}"/>
              </a:ext>
            </a:extLst>
          </p:cNvPr>
          <p:cNvPicPr>
            <a:picLocks noChangeAspect="1"/>
          </p:cNvPicPr>
          <p:nvPr/>
        </p:nvPicPr>
        <p:blipFill>
          <a:blip r:embed="rId3"/>
          <a:srcRect b="2073"/>
          <a:stretch/>
        </p:blipFill>
        <p:spPr>
          <a:xfrm>
            <a:off x="9872664" y="681036"/>
            <a:ext cx="1117797" cy="1041084"/>
          </a:xfrm>
          <a:prstGeom prst="rect">
            <a:avLst/>
          </a:prstGeom>
        </p:spPr>
      </p:pic>
    </p:spTree>
    <p:extLst>
      <p:ext uri="{BB962C8B-B14F-4D97-AF65-F5344CB8AC3E}">
        <p14:creationId xmlns:p14="http://schemas.microsoft.com/office/powerpoint/2010/main" val="923541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1457" y="220345"/>
            <a:ext cx="9144000" cy="2187001"/>
          </a:xfrm>
        </p:spPr>
        <p:txBody>
          <a:bodyPr>
            <a:noAutofit/>
          </a:bodyPr>
          <a:lstStyle/>
          <a:p>
            <a:pPr algn="l"/>
            <a:r>
              <a:rPr lang="en-US" sz="2800" b="1" dirty="0">
                <a:solidFill>
                  <a:srgbClr val="4DA8F5"/>
                </a:solidFill>
                <a:effectLst/>
                <a:latin typeface="+mn-lt"/>
                <a:cs typeface="Times New Roman" panose="02020603050405020304" pitchFamily="18" charset="0"/>
              </a:rPr>
              <a:t>WEBINAR</a:t>
            </a:r>
            <a:br>
              <a:rPr lang="en-US" sz="2800" b="1" dirty="0">
                <a:solidFill>
                  <a:srgbClr val="4DA8F5"/>
                </a:solidFill>
                <a:effectLst/>
                <a:latin typeface="+mn-lt"/>
                <a:cs typeface="Times New Roman" panose="02020603050405020304" pitchFamily="18" charset="0"/>
              </a:rPr>
            </a:br>
            <a:r>
              <a:rPr lang="en-US" sz="2800" b="1" dirty="0">
                <a:solidFill>
                  <a:srgbClr val="4DA8F5"/>
                </a:solidFill>
                <a:effectLst/>
                <a:latin typeface="+mn-lt"/>
                <a:cs typeface="Times New Roman" panose="02020603050405020304" pitchFamily="18" charset="0"/>
              </a:rPr>
              <a:t>Synergizing Industry: Mobilizing Stakeholders</a:t>
            </a:r>
            <a:br>
              <a:rPr lang="en-US" sz="2800" b="1" dirty="0">
                <a:solidFill>
                  <a:srgbClr val="4DA8F5"/>
                </a:solidFill>
                <a:effectLst/>
                <a:latin typeface="+mn-lt"/>
                <a:cs typeface="Times New Roman" panose="02020603050405020304" pitchFamily="18" charset="0"/>
              </a:rPr>
            </a:br>
            <a:r>
              <a:rPr lang="en-US" sz="2800" b="1" dirty="0">
                <a:solidFill>
                  <a:srgbClr val="4DA8F5"/>
                </a:solidFill>
                <a:effectLst/>
                <a:latin typeface="+mn-lt"/>
                <a:cs typeface="Times New Roman" panose="02020603050405020304" pitchFamily="18" charset="0"/>
              </a:rPr>
              <a:t>for effective Industrial Symbiosis Implementation</a:t>
            </a:r>
            <a:endParaRPr lang="en-US" sz="2800" dirty="0">
              <a:effectLst/>
              <a:latin typeface="+mn-lt"/>
              <a:cs typeface="Arial" panose="020B0604020202020204" pitchFamily="34" charset="0"/>
            </a:endParaRPr>
          </a:p>
        </p:txBody>
      </p:sp>
      <p:sp>
        <p:nvSpPr>
          <p:cNvPr id="3" name="Subtitle 2"/>
          <p:cNvSpPr>
            <a:spLocks noGrp="1"/>
          </p:cNvSpPr>
          <p:nvPr>
            <p:ph type="subTitle" idx="1"/>
          </p:nvPr>
        </p:nvSpPr>
        <p:spPr>
          <a:xfrm>
            <a:off x="1861457" y="2572963"/>
            <a:ext cx="9144000" cy="738909"/>
          </a:xfrm>
        </p:spPr>
        <p:txBody>
          <a:bodyPr>
            <a:normAutofit lnSpcReduction="10000"/>
          </a:bodyPr>
          <a:lstStyle/>
          <a:p>
            <a:pPr algn="l"/>
            <a:r>
              <a:rPr lang="en-US" sz="2000" b="1" dirty="0">
                <a:solidFill>
                  <a:schemeClr val="bg1"/>
                </a:solidFill>
                <a:latin typeface="Arial" panose="020B0604020202020204" pitchFamily="34" charset="0"/>
                <a:cs typeface="Arial" panose="020B0604020202020204" pitchFamily="34" charset="0"/>
              </a:rPr>
              <a:t>O</a:t>
            </a:r>
            <a:r>
              <a:rPr lang="en-US" sz="2000" b="1" dirty="0">
                <a:solidFill>
                  <a:schemeClr val="bg1"/>
                </a:solidFill>
                <a:effectLst/>
                <a:latin typeface="Arial" panose="020B0604020202020204" pitchFamily="34" charset="0"/>
                <a:cs typeface="Arial" panose="020B0604020202020204" pitchFamily="34" charset="0"/>
              </a:rPr>
              <a:t>ctober 8</a:t>
            </a:r>
            <a:r>
              <a:rPr lang="en-US" sz="2000" b="1" baseline="30000" dirty="0">
                <a:solidFill>
                  <a:schemeClr val="bg1"/>
                </a:solidFill>
                <a:effectLst/>
                <a:latin typeface="Arial" panose="020B0604020202020204" pitchFamily="34" charset="0"/>
                <a:cs typeface="Arial" panose="020B0604020202020204" pitchFamily="34" charset="0"/>
              </a:rPr>
              <a:t>th </a:t>
            </a:r>
            <a:r>
              <a:rPr lang="en-US" sz="2000" b="1" dirty="0">
                <a:solidFill>
                  <a:schemeClr val="bg1"/>
                </a:solidFill>
                <a:effectLst/>
                <a:latin typeface="Arial" panose="020B0604020202020204" pitchFamily="34" charset="0"/>
                <a:cs typeface="Arial" panose="020B0604020202020204" pitchFamily="34" charset="0"/>
              </a:rPr>
              <a:t>2024, 13:30 – 14:30, online</a:t>
            </a:r>
            <a:endParaRPr lang="en-US" sz="2000" b="1" baseline="30000" dirty="0">
              <a:solidFill>
                <a:schemeClr val="bg1"/>
              </a:solidFill>
              <a:effectLst/>
              <a:latin typeface="Arial" panose="020B0604020202020204" pitchFamily="34" charset="0"/>
              <a:cs typeface="Arial" panose="020B0604020202020204" pitchFamily="34" charset="0"/>
            </a:endParaRPr>
          </a:p>
          <a:p>
            <a:pPr algn="l"/>
            <a:r>
              <a:rPr lang="en-US" sz="2000" b="1" dirty="0" err="1">
                <a:solidFill>
                  <a:schemeClr val="bg1"/>
                </a:solidFill>
                <a:latin typeface="Arial" panose="020B0604020202020204" pitchFamily="34" charset="0"/>
                <a:cs typeface="Arial" panose="020B0604020202020204" pitchFamily="34" charset="0"/>
              </a:rPr>
              <a:t>Energieinstitut</a:t>
            </a:r>
            <a:r>
              <a:rPr lang="en-US" sz="2000" b="1" dirty="0">
                <a:solidFill>
                  <a:schemeClr val="bg1"/>
                </a:solidFill>
                <a:latin typeface="Arial" panose="020B0604020202020204" pitchFamily="34" charset="0"/>
                <a:cs typeface="Arial" panose="020B0604020202020204" pitchFamily="34" charset="0"/>
              </a:rPr>
              <a:t> at the Johannes Kepler University Linz, Austria</a:t>
            </a:r>
            <a:r>
              <a:rPr lang="en-US" sz="2000" b="1" dirty="0">
                <a:solidFill>
                  <a:schemeClr val="tx1"/>
                </a:solidFill>
                <a:latin typeface="Arial" panose="020B0604020202020204" pitchFamily="34" charset="0"/>
                <a:cs typeface="Arial" panose="020B0604020202020204" pitchFamily="34" charset="0"/>
              </a:rPr>
              <a:t>         </a:t>
            </a:r>
            <a:r>
              <a:rPr lang="en-US" sz="2000" b="1" baseline="30000" dirty="0">
                <a:solidFill>
                  <a:schemeClr val="bg1"/>
                </a:solidFill>
                <a:effectLst/>
                <a:latin typeface="Arial" panose="020B0604020202020204" pitchFamily="34" charset="0"/>
                <a:cs typeface="Arial" panose="020B0604020202020204" pitchFamily="34" charset="0"/>
              </a:rPr>
              <a:t>     </a:t>
            </a:r>
            <a:endParaRPr lang="en-US" sz="2000" b="1" dirty="0">
              <a:solidFill>
                <a:schemeClr val="bg1"/>
              </a:solidFill>
              <a:effectLst/>
              <a:latin typeface="Arial" panose="020B0604020202020204" pitchFamily="34" charset="0"/>
              <a:cs typeface="Arial" panose="020B0604020202020204" pitchFamily="34" charset="0"/>
            </a:endParaRPr>
          </a:p>
        </p:txBody>
      </p:sp>
      <p:sp>
        <p:nvSpPr>
          <p:cNvPr id="5" name="Text Box 4"/>
          <p:cNvSpPr txBox="1"/>
          <p:nvPr/>
        </p:nvSpPr>
        <p:spPr>
          <a:xfrm>
            <a:off x="10038715" y="6076315"/>
            <a:ext cx="2165985" cy="645160"/>
          </a:xfrm>
          <a:prstGeom prst="rect">
            <a:avLst/>
          </a:prstGeom>
          <a:noFill/>
        </p:spPr>
        <p:txBody>
          <a:bodyPr wrap="square" rtlCol="0">
            <a:spAutoFit/>
          </a:bodyPr>
          <a:lstStyle/>
          <a:p>
            <a:pPr algn="just"/>
            <a:r>
              <a:rPr lang="en-US" altLang="en-US" sz="900" dirty="0">
                <a:solidFill>
                  <a:schemeClr val="tx1"/>
                </a:solidFill>
                <a:latin typeface="Arial" panose="020B0604020202020204" pitchFamily="34" charset="0"/>
                <a:ea typeface="Verdana" panose="020B0604030504040204" pitchFamily="34" charset="0"/>
                <a:cs typeface="Arial" panose="020B0604020202020204" pitchFamily="34" charset="0"/>
                <a:sym typeface="+mn-ea"/>
              </a:rPr>
              <a:t>This project has received funding from the European Union’s Horizon 2020 research and innovation programme under grant agreement No 958337.</a:t>
            </a:r>
          </a:p>
        </p:txBody>
      </p:sp>
      <p:pic>
        <p:nvPicPr>
          <p:cNvPr id="10" name="Picture 9" descr="euflag"/>
          <p:cNvPicPr>
            <a:picLocks noChangeAspect="1"/>
          </p:cNvPicPr>
          <p:nvPr/>
        </p:nvPicPr>
        <p:blipFill>
          <a:blip r:embed="rId4"/>
          <a:stretch>
            <a:fillRect/>
          </a:stretch>
        </p:blipFill>
        <p:spPr>
          <a:xfrm>
            <a:off x="9323070" y="6160135"/>
            <a:ext cx="715645" cy="477520"/>
          </a:xfrm>
          <a:prstGeom prst="rect">
            <a:avLst/>
          </a:prstGeom>
        </p:spPr>
      </p:pic>
      <p:sp>
        <p:nvSpPr>
          <p:cNvPr id="12" name="Text Box 11"/>
          <p:cNvSpPr txBox="1"/>
          <p:nvPr/>
        </p:nvSpPr>
        <p:spPr>
          <a:xfrm>
            <a:off x="4967605" y="4216400"/>
            <a:ext cx="2265045" cy="368300"/>
          </a:xfrm>
          <a:prstGeom prst="rect">
            <a:avLst/>
          </a:prstGeom>
          <a:noFill/>
        </p:spPr>
        <p:txBody>
          <a:bodyPr wrap="square" rtlCol="0">
            <a:spAutoFit/>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64A7C4A-38EC-3BAC-A155-20FB4B63D308}"/>
              </a:ext>
            </a:extLst>
          </p:cNvPr>
          <p:cNvSpPr>
            <a:spLocks noGrp="1"/>
          </p:cNvSpPr>
          <p:nvPr>
            <p:ph type="sldNum" sz="quarter" idx="12"/>
          </p:nvPr>
        </p:nvSpPr>
        <p:spPr/>
        <p:txBody>
          <a:bodyPr/>
          <a:lstStyle/>
          <a:p>
            <a:fld id="{49AE70B2-8BF9-45C0-BB95-33D1B9D3A854}" type="slidenum">
              <a:rPr lang="zh-CN" altLang="en-US" smtClean="0"/>
              <a:t>20</a:t>
            </a:fld>
            <a:endParaRPr lang="zh-CN" altLang="en-US"/>
          </a:p>
        </p:txBody>
      </p:sp>
      <p:graphicFrame>
        <p:nvGraphicFramePr>
          <p:cNvPr id="5" name="Tabelle 4">
            <a:extLst>
              <a:ext uri="{FF2B5EF4-FFF2-40B4-BE49-F238E27FC236}">
                <a16:creationId xmlns:a16="http://schemas.microsoft.com/office/drawing/2014/main" id="{2D5135E8-DB8A-4B4A-2FC1-1A2E65363A0E}"/>
              </a:ext>
            </a:extLst>
          </p:cNvPr>
          <p:cNvGraphicFramePr>
            <a:graphicFrameLocks noGrp="1"/>
          </p:cNvGraphicFramePr>
          <p:nvPr>
            <p:extLst>
              <p:ext uri="{D42A27DB-BD31-4B8C-83A1-F6EECF244321}">
                <p14:modId xmlns:p14="http://schemas.microsoft.com/office/powerpoint/2010/main" val="3108360217"/>
              </p:ext>
            </p:extLst>
          </p:nvPr>
        </p:nvGraphicFramePr>
        <p:xfrm>
          <a:off x="1270266" y="3086709"/>
          <a:ext cx="7809116" cy="2629220"/>
        </p:xfrm>
        <a:graphic>
          <a:graphicData uri="http://schemas.openxmlformats.org/drawingml/2006/table">
            <a:tbl>
              <a:tblPr firstRow="1" firstCol="1" bandRow="1"/>
              <a:tblGrid>
                <a:gridCol w="2376060">
                  <a:extLst>
                    <a:ext uri="{9D8B030D-6E8A-4147-A177-3AD203B41FA5}">
                      <a16:colId xmlns:a16="http://schemas.microsoft.com/office/drawing/2014/main" val="556567036"/>
                    </a:ext>
                  </a:extLst>
                </a:gridCol>
                <a:gridCol w="5433056">
                  <a:extLst>
                    <a:ext uri="{9D8B030D-6E8A-4147-A177-3AD203B41FA5}">
                      <a16:colId xmlns:a16="http://schemas.microsoft.com/office/drawing/2014/main" val="1890818610"/>
                    </a:ext>
                  </a:extLst>
                </a:gridCol>
              </a:tblGrid>
              <a:tr h="202219">
                <a:tc>
                  <a:txBody>
                    <a:bodyPr/>
                    <a:lstStyle/>
                    <a:p>
                      <a:pPr algn="l">
                        <a:lnSpc>
                          <a:spcPct val="130000"/>
                        </a:lnSpc>
                        <a:spcAft>
                          <a:spcPts val="800"/>
                        </a:spcAft>
                      </a:pPr>
                      <a:r>
                        <a:rPr lang="de-AT" sz="1400" b="1" kern="100" dirty="0" err="1">
                          <a:solidFill>
                            <a:srgbClr val="F34B35"/>
                          </a:solidFill>
                          <a:effectLst/>
                          <a:latin typeface="+mn-lt"/>
                          <a:ea typeface="Calibri" panose="020F0502020204030204" pitchFamily="34" charset="0"/>
                          <a:cs typeface="Times New Roman" panose="02020603050405020304" pitchFamily="18" charset="0"/>
                        </a:rPr>
                        <a:t>Indicator</a:t>
                      </a:r>
                      <a:r>
                        <a:rPr lang="de-AT" sz="1400" b="1" kern="100" dirty="0">
                          <a:solidFill>
                            <a:srgbClr val="F34B35"/>
                          </a:solidFill>
                          <a:effectLst/>
                          <a:latin typeface="+mn-lt"/>
                          <a:ea typeface="Calibri" panose="020F0502020204030204" pitchFamily="34" charset="0"/>
                          <a:cs typeface="Times New Roman" panose="02020603050405020304" pitchFamily="18" charset="0"/>
                        </a:rPr>
                        <a:t> Type</a:t>
                      </a:r>
                      <a:endParaRPr lang="de-AT" sz="140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30000"/>
                        </a:lnSpc>
                        <a:spcAft>
                          <a:spcPts val="800"/>
                        </a:spcAft>
                      </a:pPr>
                      <a:r>
                        <a:rPr lang="de-AT" sz="1400" b="1" kern="100">
                          <a:solidFill>
                            <a:srgbClr val="F34B35"/>
                          </a:solidFill>
                          <a:effectLst/>
                          <a:latin typeface="+mn-lt"/>
                          <a:ea typeface="Calibri" panose="020F0502020204030204" pitchFamily="34" charset="0"/>
                          <a:cs typeface="Times New Roman" panose="02020603050405020304" pitchFamily="18" charset="0"/>
                        </a:rPr>
                        <a:t>Examples of Indicators</a:t>
                      </a:r>
                      <a:endParaRPr lang="de-AT" sz="1400" kern="1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584086722"/>
                  </a:ext>
                </a:extLst>
              </a:tr>
              <a:tr h="638300">
                <a:tc>
                  <a:txBody>
                    <a:bodyPr/>
                    <a:lstStyle/>
                    <a:p>
                      <a:pPr algn="l">
                        <a:lnSpc>
                          <a:spcPct val="130000"/>
                        </a:lnSpc>
                        <a:spcAft>
                          <a:spcPts val="800"/>
                        </a:spcAft>
                      </a:pPr>
                      <a:r>
                        <a:rPr lang="de-AT" sz="1400" b="1" kern="100" dirty="0">
                          <a:solidFill>
                            <a:srgbClr val="F34B35"/>
                          </a:solidFill>
                          <a:effectLst/>
                          <a:latin typeface="+mn-lt"/>
                          <a:ea typeface="Calibri" panose="020F0502020204030204" pitchFamily="34" charset="0"/>
                          <a:cs typeface="Times New Roman" panose="02020603050405020304" pitchFamily="18" charset="0"/>
                        </a:rPr>
                        <a:t>Quantitative </a:t>
                      </a:r>
                      <a:r>
                        <a:rPr lang="de-AT" sz="1400" b="1" kern="100" dirty="0" err="1">
                          <a:solidFill>
                            <a:srgbClr val="F34B35"/>
                          </a:solidFill>
                          <a:effectLst/>
                          <a:latin typeface="+mn-lt"/>
                          <a:ea typeface="Calibri" panose="020F0502020204030204" pitchFamily="34" charset="0"/>
                          <a:cs typeface="Times New Roman" panose="02020603050405020304" pitchFamily="18" charset="0"/>
                        </a:rPr>
                        <a:t>Indicators</a:t>
                      </a:r>
                      <a:endParaRPr lang="de-AT" sz="140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30000"/>
                        </a:lnSpc>
                        <a:spcAft>
                          <a:spcPts val="800"/>
                        </a:spcAft>
                      </a:pPr>
                      <a:r>
                        <a:rPr lang="de-AT" sz="1400" kern="100" dirty="0">
                          <a:effectLst/>
                          <a:latin typeface="+mn-lt"/>
                          <a:ea typeface="Calibri" panose="020F0502020204030204" pitchFamily="34" charset="0"/>
                          <a:cs typeface="Times New Roman" panose="02020603050405020304" pitchFamily="18" charset="0"/>
                        </a:rPr>
                        <a:t>- </a:t>
                      </a:r>
                      <a:r>
                        <a:rPr lang="de-AT" sz="1400" kern="100" dirty="0" err="1">
                          <a:effectLst/>
                          <a:latin typeface="+mn-lt"/>
                          <a:ea typeface="Calibri" panose="020F0502020204030204" pitchFamily="34" charset="0"/>
                          <a:cs typeface="Times New Roman" panose="02020603050405020304" pitchFamily="18" charset="0"/>
                        </a:rPr>
                        <a:t>Number</a:t>
                      </a:r>
                      <a:r>
                        <a:rPr lang="de-AT" sz="1400" kern="100" dirty="0">
                          <a:effectLst/>
                          <a:latin typeface="+mn-lt"/>
                          <a:ea typeface="Calibri" panose="020F0502020204030204" pitchFamily="34" charset="0"/>
                          <a:cs typeface="Times New Roman" panose="02020603050405020304" pitchFamily="18" charset="0"/>
                        </a:rPr>
                        <a:t> </a:t>
                      </a:r>
                      <a:r>
                        <a:rPr lang="de-AT" sz="1400" kern="100" dirty="0" err="1">
                          <a:effectLst/>
                          <a:latin typeface="+mn-lt"/>
                          <a:ea typeface="Calibri" panose="020F0502020204030204" pitchFamily="34" charset="0"/>
                          <a:cs typeface="Times New Roman" panose="02020603050405020304" pitchFamily="18" charset="0"/>
                        </a:rPr>
                        <a:t>of</a:t>
                      </a:r>
                      <a:r>
                        <a:rPr lang="de-AT" sz="1400" kern="100" dirty="0">
                          <a:effectLst/>
                          <a:latin typeface="+mn-lt"/>
                          <a:ea typeface="Calibri" panose="020F0502020204030204" pitchFamily="34" charset="0"/>
                          <a:cs typeface="Times New Roman" panose="02020603050405020304" pitchFamily="18" charset="0"/>
                        </a:rPr>
                        <a:t> </a:t>
                      </a:r>
                      <a:r>
                        <a:rPr lang="de-AT" sz="1400" kern="100" dirty="0" err="1">
                          <a:effectLst/>
                          <a:latin typeface="+mn-lt"/>
                          <a:ea typeface="Calibri" panose="020F0502020204030204" pitchFamily="34" charset="0"/>
                          <a:cs typeface="Times New Roman" panose="02020603050405020304" pitchFamily="18" charset="0"/>
                        </a:rPr>
                        <a:t>involved</a:t>
                      </a:r>
                      <a:r>
                        <a:rPr lang="de-AT" sz="1400" kern="100" dirty="0">
                          <a:effectLst/>
                          <a:latin typeface="+mn-lt"/>
                          <a:ea typeface="Calibri" panose="020F0502020204030204" pitchFamily="34" charset="0"/>
                          <a:cs typeface="Times New Roman" panose="02020603050405020304" pitchFamily="18" charset="0"/>
                        </a:rPr>
                        <a:t> </a:t>
                      </a:r>
                      <a:r>
                        <a:rPr lang="de-AT" sz="1400" kern="100" dirty="0" err="1">
                          <a:effectLst/>
                          <a:latin typeface="+mn-lt"/>
                          <a:ea typeface="Calibri" panose="020F0502020204030204" pitchFamily="34" charset="0"/>
                          <a:cs typeface="Times New Roman" panose="02020603050405020304" pitchFamily="18" charset="0"/>
                        </a:rPr>
                        <a:t>stakeholders</a:t>
                      </a:r>
                      <a:br>
                        <a:rPr lang="de-AT" sz="1400" kern="100" dirty="0">
                          <a:effectLst/>
                          <a:latin typeface="+mn-lt"/>
                          <a:ea typeface="Calibri" panose="020F0502020204030204" pitchFamily="34" charset="0"/>
                          <a:cs typeface="Times New Roman" panose="02020603050405020304" pitchFamily="18" charset="0"/>
                        </a:rPr>
                      </a:br>
                      <a:r>
                        <a:rPr lang="de-AT" sz="1400" kern="100" dirty="0">
                          <a:effectLst/>
                          <a:latin typeface="+mn-lt"/>
                          <a:ea typeface="Calibri" panose="020F0502020204030204" pitchFamily="34" charset="0"/>
                          <a:cs typeface="Times New Roman" panose="02020603050405020304" pitchFamily="18" charset="0"/>
                        </a:rPr>
                        <a:t>- </a:t>
                      </a:r>
                      <a:r>
                        <a:rPr lang="de-AT" sz="1400" kern="100" dirty="0" err="1">
                          <a:effectLst/>
                          <a:latin typeface="+mn-lt"/>
                          <a:ea typeface="Calibri" panose="020F0502020204030204" pitchFamily="34" charset="0"/>
                          <a:cs typeface="Times New Roman" panose="02020603050405020304" pitchFamily="18" charset="0"/>
                        </a:rPr>
                        <a:t>Participation</a:t>
                      </a:r>
                      <a:r>
                        <a:rPr lang="de-AT" sz="1400" kern="100" dirty="0">
                          <a:effectLst/>
                          <a:latin typeface="+mn-lt"/>
                          <a:ea typeface="Calibri" panose="020F0502020204030204" pitchFamily="34" charset="0"/>
                          <a:cs typeface="Times New Roman" panose="02020603050405020304" pitchFamily="18" charset="0"/>
                        </a:rPr>
                        <a:t> rate in </a:t>
                      </a:r>
                      <a:r>
                        <a:rPr lang="de-AT" sz="1400" kern="100" dirty="0" err="1">
                          <a:effectLst/>
                          <a:latin typeface="+mn-lt"/>
                          <a:ea typeface="Calibri" panose="020F0502020204030204" pitchFamily="34" charset="0"/>
                          <a:cs typeface="Times New Roman" panose="02020603050405020304" pitchFamily="18" charset="0"/>
                        </a:rPr>
                        <a:t>workshops</a:t>
                      </a:r>
                      <a:r>
                        <a:rPr lang="de-AT" sz="1400" kern="100" dirty="0">
                          <a:effectLst/>
                          <a:latin typeface="+mn-lt"/>
                          <a:ea typeface="Calibri" panose="020F0502020204030204" pitchFamily="34" charset="0"/>
                          <a:cs typeface="Times New Roman" panose="02020603050405020304" pitchFamily="18" charset="0"/>
                        </a:rPr>
                        <a:t>/</a:t>
                      </a:r>
                      <a:r>
                        <a:rPr lang="de-AT" sz="1400" kern="100" dirty="0" err="1">
                          <a:effectLst/>
                          <a:latin typeface="+mn-lt"/>
                          <a:ea typeface="Calibri" panose="020F0502020204030204" pitchFamily="34" charset="0"/>
                          <a:cs typeface="Times New Roman" panose="02020603050405020304" pitchFamily="18" charset="0"/>
                        </a:rPr>
                        <a:t>meetings</a:t>
                      </a:r>
                      <a:br>
                        <a:rPr lang="de-AT" sz="1400" kern="100" dirty="0">
                          <a:effectLst/>
                          <a:latin typeface="+mn-lt"/>
                          <a:ea typeface="Calibri" panose="020F0502020204030204" pitchFamily="34" charset="0"/>
                          <a:cs typeface="Times New Roman" panose="02020603050405020304" pitchFamily="18" charset="0"/>
                        </a:rPr>
                      </a:br>
                      <a:r>
                        <a:rPr lang="de-AT" sz="1400" kern="100" dirty="0">
                          <a:effectLst/>
                          <a:latin typeface="+mn-lt"/>
                          <a:ea typeface="Calibri" panose="020F0502020204030204" pitchFamily="34" charset="0"/>
                          <a:cs typeface="Times New Roman" panose="02020603050405020304" pitchFamily="18" charset="0"/>
                        </a:rPr>
                        <a:t>- Survey </a:t>
                      </a:r>
                      <a:r>
                        <a:rPr lang="de-AT" sz="1400" kern="100" dirty="0" err="1">
                          <a:effectLst/>
                          <a:latin typeface="+mn-lt"/>
                          <a:ea typeface="Calibri" panose="020F0502020204030204" pitchFamily="34" charset="0"/>
                          <a:cs typeface="Times New Roman" panose="02020603050405020304" pitchFamily="18" charset="0"/>
                        </a:rPr>
                        <a:t>response</a:t>
                      </a:r>
                      <a:r>
                        <a:rPr lang="de-AT" sz="1400" kern="100" dirty="0">
                          <a:effectLst/>
                          <a:latin typeface="+mn-lt"/>
                          <a:ea typeface="Calibri" panose="020F0502020204030204" pitchFamily="34" charset="0"/>
                          <a:cs typeface="Times New Roman" panose="02020603050405020304" pitchFamily="18" charset="0"/>
                        </a:rPr>
                        <a:t> </a:t>
                      </a:r>
                      <a:r>
                        <a:rPr lang="de-AT" sz="1400" kern="100" dirty="0" err="1">
                          <a:effectLst/>
                          <a:latin typeface="+mn-lt"/>
                          <a:ea typeface="Calibri" panose="020F0502020204030204" pitchFamily="34" charset="0"/>
                          <a:cs typeface="Times New Roman" panose="02020603050405020304" pitchFamily="18" charset="0"/>
                        </a:rPr>
                        <a:t>rates</a:t>
                      </a:r>
                      <a:endParaRPr lang="de-AT" sz="140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752460143"/>
                  </a:ext>
                </a:extLst>
              </a:tr>
              <a:tr h="420259">
                <a:tc>
                  <a:txBody>
                    <a:bodyPr/>
                    <a:lstStyle/>
                    <a:p>
                      <a:pPr algn="l">
                        <a:lnSpc>
                          <a:spcPct val="130000"/>
                        </a:lnSpc>
                        <a:spcAft>
                          <a:spcPts val="800"/>
                        </a:spcAft>
                      </a:pPr>
                      <a:r>
                        <a:rPr lang="de-AT" sz="1400" b="1" kern="100">
                          <a:solidFill>
                            <a:srgbClr val="F34B35"/>
                          </a:solidFill>
                          <a:effectLst/>
                          <a:latin typeface="+mn-lt"/>
                          <a:ea typeface="Calibri" panose="020F0502020204030204" pitchFamily="34" charset="0"/>
                          <a:cs typeface="Times New Roman" panose="02020603050405020304" pitchFamily="18" charset="0"/>
                        </a:rPr>
                        <a:t>Qualitative Indicators</a:t>
                      </a:r>
                      <a:endParaRPr lang="de-AT" sz="1400" kern="1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30000"/>
                        </a:lnSpc>
                        <a:spcAft>
                          <a:spcPts val="800"/>
                        </a:spcAft>
                      </a:pPr>
                      <a:r>
                        <a:rPr lang="de-AT" sz="1400" kern="100" dirty="0">
                          <a:effectLst/>
                          <a:latin typeface="+mn-lt"/>
                          <a:ea typeface="Calibri" panose="020F0502020204030204" pitchFamily="34" charset="0"/>
                          <a:cs typeface="Times New Roman" panose="02020603050405020304" pitchFamily="18" charset="0"/>
                        </a:rPr>
                        <a:t>- Stakeholder </a:t>
                      </a:r>
                      <a:r>
                        <a:rPr lang="de-AT" sz="1400" kern="100" dirty="0" err="1">
                          <a:effectLst/>
                          <a:latin typeface="+mn-lt"/>
                          <a:ea typeface="Calibri" panose="020F0502020204030204" pitchFamily="34" charset="0"/>
                          <a:cs typeface="Times New Roman" panose="02020603050405020304" pitchFamily="18" charset="0"/>
                        </a:rPr>
                        <a:t>satisfaction</a:t>
                      </a:r>
                      <a:br>
                        <a:rPr lang="de-AT" sz="1400" kern="100" dirty="0">
                          <a:effectLst/>
                          <a:latin typeface="+mn-lt"/>
                          <a:ea typeface="Calibri" panose="020F0502020204030204" pitchFamily="34" charset="0"/>
                          <a:cs typeface="Times New Roman" panose="02020603050405020304" pitchFamily="18" charset="0"/>
                        </a:rPr>
                      </a:br>
                      <a:r>
                        <a:rPr lang="de-AT" sz="1400" kern="100" dirty="0">
                          <a:effectLst/>
                          <a:latin typeface="+mn-lt"/>
                          <a:ea typeface="Calibri" panose="020F0502020204030204" pitchFamily="34" charset="0"/>
                          <a:cs typeface="Times New Roman" panose="02020603050405020304" pitchFamily="18" charset="0"/>
                        </a:rPr>
                        <a:t>- Quality and </a:t>
                      </a:r>
                      <a:r>
                        <a:rPr lang="de-AT" sz="1400" kern="100" dirty="0" err="1">
                          <a:effectLst/>
                          <a:latin typeface="+mn-lt"/>
                          <a:ea typeface="Calibri" panose="020F0502020204030204" pitchFamily="34" charset="0"/>
                          <a:cs typeface="Times New Roman" panose="02020603050405020304" pitchFamily="18" charset="0"/>
                        </a:rPr>
                        <a:t>relevance</a:t>
                      </a:r>
                      <a:r>
                        <a:rPr lang="de-AT" sz="1400" kern="100" dirty="0">
                          <a:effectLst/>
                          <a:latin typeface="+mn-lt"/>
                          <a:ea typeface="Calibri" panose="020F0502020204030204" pitchFamily="34" charset="0"/>
                          <a:cs typeface="Times New Roman" panose="02020603050405020304" pitchFamily="18" charset="0"/>
                        </a:rPr>
                        <a:t> </a:t>
                      </a:r>
                      <a:r>
                        <a:rPr lang="de-AT" sz="1400" kern="100" dirty="0" err="1">
                          <a:effectLst/>
                          <a:latin typeface="+mn-lt"/>
                          <a:ea typeface="Calibri" panose="020F0502020204030204" pitchFamily="34" charset="0"/>
                          <a:cs typeface="Times New Roman" panose="02020603050405020304" pitchFamily="18" charset="0"/>
                        </a:rPr>
                        <a:t>of</a:t>
                      </a:r>
                      <a:r>
                        <a:rPr lang="de-AT" sz="1400" kern="100" dirty="0">
                          <a:effectLst/>
                          <a:latin typeface="+mn-lt"/>
                          <a:ea typeface="Calibri" panose="020F0502020204030204" pitchFamily="34" charset="0"/>
                          <a:cs typeface="Times New Roman" panose="02020603050405020304" pitchFamily="18" charset="0"/>
                        </a:rPr>
                        <a:t> </a:t>
                      </a:r>
                      <a:r>
                        <a:rPr lang="de-AT" sz="1400" kern="100" dirty="0" err="1">
                          <a:effectLst/>
                          <a:latin typeface="+mn-lt"/>
                          <a:ea typeface="Calibri" panose="020F0502020204030204" pitchFamily="34" charset="0"/>
                          <a:cs typeface="Times New Roman" panose="02020603050405020304" pitchFamily="18" charset="0"/>
                        </a:rPr>
                        <a:t>input</a:t>
                      </a:r>
                      <a:endParaRPr lang="de-AT" sz="140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759460609"/>
                  </a:ext>
                </a:extLst>
              </a:tr>
              <a:tr h="202219">
                <a:tc>
                  <a:txBody>
                    <a:bodyPr/>
                    <a:lstStyle/>
                    <a:p>
                      <a:pPr algn="l">
                        <a:lnSpc>
                          <a:spcPct val="130000"/>
                        </a:lnSpc>
                        <a:spcAft>
                          <a:spcPts val="800"/>
                        </a:spcAft>
                      </a:pPr>
                      <a:r>
                        <a:rPr lang="de-AT" sz="1400" b="1" kern="100">
                          <a:solidFill>
                            <a:srgbClr val="F34B35"/>
                          </a:solidFill>
                          <a:effectLst/>
                          <a:latin typeface="+mn-lt"/>
                          <a:ea typeface="Calibri" panose="020F0502020204030204" pitchFamily="34" charset="0"/>
                          <a:cs typeface="Times New Roman" panose="02020603050405020304" pitchFamily="18" charset="0"/>
                        </a:rPr>
                        <a:t>Interaction Indices</a:t>
                      </a:r>
                      <a:endParaRPr lang="de-AT" sz="1400" kern="1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30000"/>
                        </a:lnSpc>
                        <a:spcAft>
                          <a:spcPts val="800"/>
                        </a:spcAft>
                      </a:pPr>
                      <a:r>
                        <a:rPr lang="de-AT" sz="1400" kern="100" dirty="0">
                          <a:effectLst/>
                          <a:latin typeface="+mn-lt"/>
                          <a:ea typeface="Calibri" panose="020F0502020204030204" pitchFamily="34" charset="0"/>
                          <a:cs typeface="Times New Roman" panose="02020603050405020304" pitchFamily="18" charset="0"/>
                        </a:rPr>
                        <a:t>- Communication </a:t>
                      </a:r>
                      <a:r>
                        <a:rPr lang="de-AT" sz="1400" kern="100" dirty="0" err="1">
                          <a:effectLst/>
                          <a:latin typeface="+mn-lt"/>
                          <a:ea typeface="Calibri" panose="020F0502020204030204" pitchFamily="34" charset="0"/>
                          <a:cs typeface="Times New Roman" panose="02020603050405020304" pitchFamily="18" charset="0"/>
                        </a:rPr>
                        <a:t>frequency</a:t>
                      </a:r>
                      <a:r>
                        <a:rPr lang="de-AT" sz="1400" kern="100" dirty="0">
                          <a:effectLst/>
                          <a:latin typeface="+mn-lt"/>
                          <a:ea typeface="Calibri" panose="020F0502020204030204" pitchFamily="34" charset="0"/>
                          <a:cs typeface="Times New Roman" panose="02020603050405020304" pitchFamily="18" charset="0"/>
                        </a:rPr>
                        <a:t> and </a:t>
                      </a:r>
                      <a:r>
                        <a:rPr lang="de-AT" sz="1400" kern="100" dirty="0" err="1">
                          <a:effectLst/>
                          <a:latin typeface="+mn-lt"/>
                          <a:ea typeface="Calibri" panose="020F0502020204030204" pitchFamily="34" charset="0"/>
                          <a:cs typeface="Times New Roman" panose="02020603050405020304" pitchFamily="18" charset="0"/>
                        </a:rPr>
                        <a:t>diversity</a:t>
                      </a:r>
                      <a:endParaRPr lang="de-AT" sz="140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207484344"/>
                  </a:ext>
                </a:extLst>
              </a:tr>
              <a:tr h="638300">
                <a:tc>
                  <a:txBody>
                    <a:bodyPr/>
                    <a:lstStyle/>
                    <a:p>
                      <a:pPr algn="l">
                        <a:lnSpc>
                          <a:spcPct val="130000"/>
                        </a:lnSpc>
                        <a:spcAft>
                          <a:spcPts val="800"/>
                        </a:spcAft>
                      </a:pPr>
                      <a:r>
                        <a:rPr lang="de-AT" sz="1400" b="1" kern="100" dirty="0" err="1">
                          <a:solidFill>
                            <a:srgbClr val="F34B35"/>
                          </a:solidFill>
                          <a:effectLst/>
                          <a:latin typeface="+mn-lt"/>
                          <a:ea typeface="Calibri" panose="020F0502020204030204" pitchFamily="34" charset="0"/>
                          <a:cs typeface="Times New Roman" panose="02020603050405020304" pitchFamily="18" charset="0"/>
                        </a:rPr>
                        <a:t>Result-Oriented</a:t>
                      </a:r>
                      <a:r>
                        <a:rPr lang="de-AT" sz="1400" b="1" kern="100" dirty="0">
                          <a:solidFill>
                            <a:srgbClr val="F34B35"/>
                          </a:solidFill>
                          <a:effectLst/>
                          <a:latin typeface="+mn-lt"/>
                          <a:ea typeface="Calibri" panose="020F0502020204030204" pitchFamily="34" charset="0"/>
                          <a:cs typeface="Times New Roman" panose="02020603050405020304" pitchFamily="18" charset="0"/>
                        </a:rPr>
                        <a:t> </a:t>
                      </a:r>
                      <a:r>
                        <a:rPr lang="de-AT" sz="1400" b="1" kern="100" dirty="0" err="1">
                          <a:solidFill>
                            <a:srgbClr val="F34B35"/>
                          </a:solidFill>
                          <a:effectLst/>
                          <a:latin typeface="+mn-lt"/>
                          <a:ea typeface="Calibri" panose="020F0502020204030204" pitchFamily="34" charset="0"/>
                          <a:cs typeface="Times New Roman" panose="02020603050405020304" pitchFamily="18" charset="0"/>
                        </a:rPr>
                        <a:t>Indicators</a:t>
                      </a:r>
                      <a:endParaRPr lang="de-AT" sz="140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a:lnSpc>
                          <a:spcPct val="130000"/>
                        </a:lnSpc>
                        <a:spcAft>
                          <a:spcPts val="800"/>
                        </a:spcAft>
                      </a:pPr>
                      <a:r>
                        <a:rPr lang="de-AT" sz="1400" kern="100" dirty="0">
                          <a:effectLst/>
                          <a:latin typeface="+mn-lt"/>
                          <a:ea typeface="Calibri" panose="020F0502020204030204" pitchFamily="34" charset="0"/>
                          <a:cs typeface="Times New Roman" panose="02020603050405020304" pitchFamily="18" charset="0"/>
                        </a:rPr>
                        <a:t>- Implementation </a:t>
                      </a:r>
                      <a:r>
                        <a:rPr lang="de-AT" sz="1400" kern="100" dirty="0" err="1">
                          <a:effectLst/>
                          <a:latin typeface="+mn-lt"/>
                          <a:ea typeface="Calibri" panose="020F0502020204030204" pitchFamily="34" charset="0"/>
                          <a:cs typeface="Times New Roman" panose="02020603050405020304" pitchFamily="18" charset="0"/>
                        </a:rPr>
                        <a:t>of</a:t>
                      </a:r>
                      <a:r>
                        <a:rPr lang="de-AT" sz="1400" kern="100" dirty="0">
                          <a:effectLst/>
                          <a:latin typeface="+mn-lt"/>
                          <a:ea typeface="Calibri" panose="020F0502020204030204" pitchFamily="34" charset="0"/>
                          <a:cs typeface="Times New Roman" panose="02020603050405020304" pitchFamily="18" charset="0"/>
                        </a:rPr>
                        <a:t> </a:t>
                      </a:r>
                      <a:r>
                        <a:rPr lang="de-AT" sz="1400" kern="100" dirty="0" err="1">
                          <a:effectLst/>
                          <a:latin typeface="+mn-lt"/>
                          <a:ea typeface="Calibri" panose="020F0502020204030204" pitchFamily="34" charset="0"/>
                          <a:cs typeface="Times New Roman" panose="02020603050405020304" pitchFamily="18" charset="0"/>
                        </a:rPr>
                        <a:t>stakeholder</a:t>
                      </a:r>
                      <a:r>
                        <a:rPr lang="de-AT" sz="1400" kern="100" dirty="0">
                          <a:effectLst/>
                          <a:latin typeface="+mn-lt"/>
                          <a:ea typeface="Calibri" panose="020F0502020204030204" pitchFamily="34" charset="0"/>
                          <a:cs typeface="Times New Roman" panose="02020603050405020304" pitchFamily="18" charset="0"/>
                        </a:rPr>
                        <a:t> </a:t>
                      </a:r>
                      <a:r>
                        <a:rPr lang="de-AT" sz="1400" kern="100" dirty="0" err="1">
                          <a:effectLst/>
                          <a:latin typeface="+mn-lt"/>
                          <a:ea typeface="Calibri" panose="020F0502020204030204" pitchFamily="34" charset="0"/>
                          <a:cs typeface="Times New Roman" panose="02020603050405020304" pitchFamily="18" charset="0"/>
                        </a:rPr>
                        <a:t>recommendations</a:t>
                      </a:r>
                      <a:br>
                        <a:rPr lang="de-AT" sz="1400" kern="100" dirty="0">
                          <a:effectLst/>
                          <a:latin typeface="+mn-lt"/>
                          <a:ea typeface="Calibri" panose="020F0502020204030204" pitchFamily="34" charset="0"/>
                          <a:cs typeface="Times New Roman" panose="02020603050405020304" pitchFamily="18" charset="0"/>
                        </a:rPr>
                      </a:br>
                      <a:r>
                        <a:rPr lang="de-AT" sz="1400" kern="100" dirty="0">
                          <a:effectLst/>
                          <a:latin typeface="+mn-lt"/>
                          <a:ea typeface="Calibri" panose="020F0502020204030204" pitchFamily="34" charset="0"/>
                          <a:cs typeface="Times New Roman" panose="02020603050405020304" pitchFamily="18" charset="0"/>
                        </a:rPr>
                        <a:t>- </a:t>
                      </a:r>
                      <a:r>
                        <a:rPr lang="de-AT" sz="1400" kern="100" dirty="0" err="1">
                          <a:effectLst/>
                          <a:latin typeface="+mn-lt"/>
                          <a:ea typeface="Calibri" panose="020F0502020204030204" pitchFamily="34" charset="0"/>
                          <a:cs typeface="Times New Roman" panose="02020603050405020304" pitchFamily="18" charset="0"/>
                        </a:rPr>
                        <a:t>Influence</a:t>
                      </a:r>
                      <a:r>
                        <a:rPr lang="de-AT" sz="1400" kern="100" dirty="0">
                          <a:effectLst/>
                          <a:latin typeface="+mn-lt"/>
                          <a:ea typeface="Calibri" panose="020F0502020204030204" pitchFamily="34" charset="0"/>
                          <a:cs typeface="Times New Roman" panose="02020603050405020304" pitchFamily="18" charset="0"/>
                        </a:rPr>
                        <a:t> on </a:t>
                      </a:r>
                      <a:r>
                        <a:rPr lang="de-AT" sz="1400" kern="100" dirty="0" err="1">
                          <a:effectLst/>
                          <a:latin typeface="+mn-lt"/>
                          <a:ea typeface="Calibri" panose="020F0502020204030204" pitchFamily="34" charset="0"/>
                          <a:cs typeface="Times New Roman" panose="02020603050405020304" pitchFamily="18" charset="0"/>
                        </a:rPr>
                        <a:t>project</a:t>
                      </a:r>
                      <a:r>
                        <a:rPr lang="de-AT" sz="1400" kern="100" dirty="0">
                          <a:effectLst/>
                          <a:latin typeface="+mn-lt"/>
                          <a:ea typeface="Calibri" panose="020F0502020204030204" pitchFamily="34" charset="0"/>
                          <a:cs typeface="Times New Roman" panose="02020603050405020304" pitchFamily="18" charset="0"/>
                        </a:rPr>
                        <a:t> </a:t>
                      </a:r>
                      <a:r>
                        <a:rPr lang="de-AT" sz="1400" kern="100" dirty="0" err="1">
                          <a:effectLst/>
                          <a:latin typeface="+mn-lt"/>
                          <a:ea typeface="Calibri" panose="020F0502020204030204" pitchFamily="34" charset="0"/>
                          <a:cs typeface="Times New Roman" panose="02020603050405020304" pitchFamily="18" charset="0"/>
                        </a:rPr>
                        <a:t>decisions</a:t>
                      </a:r>
                      <a:br>
                        <a:rPr lang="de-AT" sz="1400" kern="100" dirty="0">
                          <a:effectLst/>
                          <a:latin typeface="+mn-lt"/>
                          <a:ea typeface="Calibri" panose="020F0502020204030204" pitchFamily="34" charset="0"/>
                          <a:cs typeface="Times New Roman" panose="02020603050405020304" pitchFamily="18" charset="0"/>
                        </a:rPr>
                      </a:br>
                      <a:r>
                        <a:rPr lang="de-AT" sz="1400" kern="100" dirty="0">
                          <a:effectLst/>
                          <a:latin typeface="+mn-lt"/>
                          <a:ea typeface="Calibri" panose="020F0502020204030204" pitchFamily="34" charset="0"/>
                          <a:cs typeface="Times New Roman" panose="02020603050405020304" pitchFamily="18" charset="0"/>
                        </a:rPr>
                        <a:t>- Long-term </a:t>
                      </a:r>
                      <a:r>
                        <a:rPr lang="de-AT" sz="1400" kern="100" dirty="0" err="1">
                          <a:effectLst/>
                          <a:latin typeface="+mn-lt"/>
                          <a:ea typeface="Calibri" panose="020F0502020204030204" pitchFamily="34" charset="0"/>
                          <a:cs typeface="Times New Roman" panose="02020603050405020304" pitchFamily="18" charset="0"/>
                        </a:rPr>
                        <a:t>collaboration</a:t>
                      </a:r>
                      <a:endParaRPr lang="de-AT" sz="1400" kern="1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609295008"/>
                  </a:ext>
                </a:extLst>
              </a:tr>
            </a:tbl>
          </a:graphicData>
        </a:graphic>
      </p:graphicFrame>
      <p:sp>
        <p:nvSpPr>
          <p:cNvPr id="7" name="object 3">
            <a:extLst>
              <a:ext uri="{FF2B5EF4-FFF2-40B4-BE49-F238E27FC236}">
                <a16:creationId xmlns:a16="http://schemas.microsoft.com/office/drawing/2014/main" id="{A0BF62BD-CFB8-7BD2-5D8F-1E431A207C91}"/>
              </a:ext>
            </a:extLst>
          </p:cNvPr>
          <p:cNvSpPr txBox="1"/>
          <p:nvPr/>
        </p:nvSpPr>
        <p:spPr>
          <a:xfrm>
            <a:off x="810207" y="507912"/>
            <a:ext cx="9875514" cy="346249"/>
          </a:xfrm>
          <a:prstGeom prst="rect">
            <a:avLst/>
          </a:prstGeom>
        </p:spPr>
        <p:txBody>
          <a:bodyPr vert="horz" wrap="square" lIns="0" tIns="0" rIns="0" bIns="0" rtlCol="0">
            <a:spAutoFit/>
          </a:bodyPr>
          <a:lstStyle/>
          <a:p>
            <a:pPr marL="0" marR="0" lvl="0" indent="0" algn="l" defTabSz="914400" rtl="0" eaLnBrk="1" fontAlgn="auto" latinLnBrk="0" hangingPunct="1">
              <a:lnSpc>
                <a:spcPts val="2681"/>
              </a:lnSpc>
              <a:spcBef>
                <a:spcPts val="0"/>
              </a:spcBef>
              <a:spcAft>
                <a:spcPts val="0"/>
              </a:spcAft>
              <a:buClrTx/>
              <a:buSzTx/>
              <a:buFontTx/>
              <a:buNone/>
              <a:tabLst/>
              <a:defRPr/>
            </a:pPr>
            <a:r>
              <a:rPr lang="de-DE" sz="2400" b="1" dirty="0">
                <a:solidFill>
                  <a:srgbClr val="4DA8F5"/>
                </a:solidFill>
                <a:latin typeface="Arial" panose="020B0604020202020204" pitchFamily="34" charset="0"/>
                <a:cs typeface="Arial" panose="020B0604020202020204" pitchFamily="34" charset="0"/>
              </a:rPr>
              <a:t>Stakeholder </a:t>
            </a:r>
            <a:r>
              <a:rPr lang="de-DE" sz="2400" b="1" dirty="0" err="1">
                <a:solidFill>
                  <a:srgbClr val="4DA8F5"/>
                </a:solidFill>
                <a:latin typeface="Arial" panose="020B0604020202020204" pitchFamily="34" charset="0"/>
                <a:cs typeface="Arial" panose="020B0604020202020204" pitchFamily="34" charset="0"/>
              </a:rPr>
              <a:t>engagement</a:t>
            </a:r>
            <a:r>
              <a:rPr lang="de-DE" sz="2400" b="1" dirty="0">
                <a:solidFill>
                  <a:srgbClr val="4DA8F5"/>
                </a:solidFill>
                <a:latin typeface="Arial" panose="020B0604020202020204" pitchFamily="34" charset="0"/>
                <a:cs typeface="Arial" panose="020B0604020202020204" pitchFamily="34" charset="0"/>
              </a:rPr>
              <a:t> and </a:t>
            </a:r>
            <a:r>
              <a:rPr lang="de-DE" sz="2400" b="1" dirty="0" err="1">
                <a:solidFill>
                  <a:srgbClr val="4DA8F5"/>
                </a:solidFill>
                <a:latin typeface="Arial" panose="020B0604020202020204" pitchFamily="34" charset="0"/>
                <a:cs typeface="Arial" panose="020B0604020202020204" pitchFamily="34" charset="0"/>
              </a:rPr>
              <a:t>mobilization</a:t>
            </a:r>
            <a:endParaRPr kumimoji="0" sz="2400" b="1" i="0" u="none" strike="noStrike" kern="1200" cap="none" spc="0" normalizeH="0" baseline="0" noProof="0" dirty="0">
              <a:ln>
                <a:noFill/>
              </a:ln>
              <a:solidFill>
                <a:srgbClr val="4DA8F5"/>
              </a:solidFill>
              <a:effectLst/>
              <a:uLnTx/>
              <a:uFillTx/>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E2C3B6E7-C0BF-344E-0BA9-A3B5D5FC08F5}"/>
              </a:ext>
            </a:extLst>
          </p:cNvPr>
          <p:cNvSpPr txBox="1"/>
          <p:nvPr/>
        </p:nvSpPr>
        <p:spPr>
          <a:xfrm>
            <a:off x="716437" y="854161"/>
            <a:ext cx="6071360" cy="369332"/>
          </a:xfrm>
          <a:prstGeom prst="rect">
            <a:avLst/>
          </a:prstGeom>
          <a:noFill/>
        </p:spPr>
        <p:txBody>
          <a:bodyPr wrap="square" rtlCol="0">
            <a:spAutoFit/>
          </a:bodyPr>
          <a:lstStyle/>
          <a:p>
            <a:r>
              <a:rPr lang="de-DE" dirty="0" err="1">
                <a:solidFill>
                  <a:srgbClr val="4DA8F5"/>
                </a:solidFill>
              </a:rPr>
              <a:t>Step</a:t>
            </a:r>
            <a:r>
              <a:rPr lang="de-DE" dirty="0">
                <a:solidFill>
                  <a:srgbClr val="4DA8F5"/>
                </a:solidFill>
              </a:rPr>
              <a:t> 5 Stakeholder Engagement </a:t>
            </a:r>
            <a:r>
              <a:rPr lang="de-DE" dirty="0" err="1">
                <a:solidFill>
                  <a:srgbClr val="4DA8F5"/>
                </a:solidFill>
              </a:rPr>
              <a:t>Indicators</a:t>
            </a:r>
            <a:endParaRPr lang="de-AT" dirty="0">
              <a:solidFill>
                <a:srgbClr val="4DA8F5"/>
              </a:solidFill>
            </a:endParaRPr>
          </a:p>
        </p:txBody>
      </p:sp>
      <p:sp>
        <p:nvSpPr>
          <p:cNvPr id="10" name="Textfeld 9">
            <a:extLst>
              <a:ext uri="{FF2B5EF4-FFF2-40B4-BE49-F238E27FC236}">
                <a16:creationId xmlns:a16="http://schemas.microsoft.com/office/drawing/2014/main" id="{015BD0E8-8672-C902-FB38-3BC27D2E1234}"/>
              </a:ext>
            </a:extLst>
          </p:cNvPr>
          <p:cNvSpPr txBox="1"/>
          <p:nvPr/>
        </p:nvSpPr>
        <p:spPr>
          <a:xfrm>
            <a:off x="828577" y="1508289"/>
            <a:ext cx="8692495" cy="1293624"/>
          </a:xfrm>
          <a:prstGeom prst="rect">
            <a:avLst/>
          </a:prstGeom>
          <a:noFill/>
        </p:spPr>
        <p:txBody>
          <a:bodyPr wrap="square" rtlCol="0">
            <a:spAutoFit/>
          </a:bodyPr>
          <a:lstStyle/>
          <a:p>
            <a:r>
              <a:rPr lang="de-DE" dirty="0" err="1"/>
              <a:t>Objective</a:t>
            </a:r>
            <a:r>
              <a:rPr lang="de-DE" dirty="0"/>
              <a:t> </a:t>
            </a:r>
            <a:r>
              <a:rPr lang="de-DE" dirty="0" err="1"/>
              <a:t>of</a:t>
            </a:r>
            <a:r>
              <a:rPr lang="de-DE" dirty="0"/>
              <a:t> </a:t>
            </a:r>
            <a:r>
              <a:rPr lang="de-DE" dirty="0" err="1"/>
              <a:t>indicators</a:t>
            </a:r>
            <a:r>
              <a:rPr lang="de-DE" dirty="0"/>
              <a:t>:</a:t>
            </a:r>
          </a:p>
          <a:p>
            <a:pPr marL="298847" indent="-298847" defTabSz="685800">
              <a:lnSpc>
                <a:spcPct val="120000"/>
              </a:lnSpc>
              <a:spcBef>
                <a:spcPts val="1000"/>
              </a:spcBef>
              <a:buClr>
                <a:srgbClr val="4DA8F5"/>
              </a:buClr>
              <a:buSzPct val="150000"/>
              <a:buBlip>
                <a:blip r:embed="rId2"/>
              </a:buBlip>
              <a:defRPr/>
            </a:pPr>
            <a:r>
              <a:rPr lang="en-US" dirty="0">
                <a:cs typeface="Arial" panose="020B0604020202020204" pitchFamily="34" charset="0"/>
              </a:rPr>
              <a:t>Ensuring the success and effectiveness of stakeholder engagement</a:t>
            </a:r>
            <a:endParaRPr lang="de-DE" dirty="0">
              <a:cs typeface="Arial" panose="020B0604020202020204" pitchFamily="34" charset="0"/>
            </a:endParaRPr>
          </a:p>
          <a:p>
            <a:pPr marL="298847" indent="-298847" defTabSz="685800">
              <a:lnSpc>
                <a:spcPct val="120000"/>
              </a:lnSpc>
              <a:spcBef>
                <a:spcPts val="1000"/>
              </a:spcBef>
              <a:buClr>
                <a:srgbClr val="4DA8F5"/>
              </a:buClr>
              <a:buSzPct val="150000"/>
              <a:buBlip>
                <a:blip r:embed="rId2"/>
              </a:buBlip>
              <a:defRPr/>
            </a:pPr>
            <a:r>
              <a:rPr lang="en-US" sz="2000" b="1" dirty="0">
                <a:solidFill>
                  <a:srgbClr val="F76B5A"/>
                </a:solidFill>
              </a:rPr>
              <a:t>Continuous measurement and evaluation of engagement</a:t>
            </a:r>
            <a:endParaRPr lang="de-AT" sz="2000" b="1" dirty="0">
              <a:solidFill>
                <a:srgbClr val="F76B5A"/>
              </a:solidFill>
            </a:endParaRPr>
          </a:p>
        </p:txBody>
      </p:sp>
      <p:pic>
        <p:nvPicPr>
          <p:cNvPr id="2" name="Grafik 1">
            <a:extLst>
              <a:ext uri="{FF2B5EF4-FFF2-40B4-BE49-F238E27FC236}">
                <a16:creationId xmlns:a16="http://schemas.microsoft.com/office/drawing/2014/main" id="{7AEB2ECC-1816-FF01-42E0-9B0F7E1406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2127" y="6181690"/>
            <a:ext cx="1342287" cy="505255"/>
          </a:xfrm>
          <a:prstGeom prst="rect">
            <a:avLst/>
          </a:prstGeom>
        </p:spPr>
      </p:pic>
      <p:pic>
        <p:nvPicPr>
          <p:cNvPr id="8" name="Grafik 7">
            <a:extLst>
              <a:ext uri="{FF2B5EF4-FFF2-40B4-BE49-F238E27FC236}">
                <a16:creationId xmlns:a16="http://schemas.microsoft.com/office/drawing/2014/main" id="{E787B401-0BE4-BCB3-86CC-65A83379097A}"/>
              </a:ext>
            </a:extLst>
          </p:cNvPr>
          <p:cNvPicPr>
            <a:picLocks noChangeAspect="1"/>
          </p:cNvPicPr>
          <p:nvPr/>
        </p:nvPicPr>
        <p:blipFill>
          <a:blip r:embed="rId4"/>
          <a:stretch>
            <a:fillRect/>
          </a:stretch>
        </p:blipFill>
        <p:spPr>
          <a:xfrm>
            <a:off x="8643851" y="658802"/>
            <a:ext cx="1338349" cy="1301378"/>
          </a:xfrm>
          <a:prstGeom prst="rect">
            <a:avLst/>
          </a:prstGeom>
        </p:spPr>
      </p:pic>
    </p:spTree>
    <p:extLst>
      <p:ext uri="{BB962C8B-B14F-4D97-AF65-F5344CB8AC3E}">
        <p14:creationId xmlns:p14="http://schemas.microsoft.com/office/powerpoint/2010/main" val="1234011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B51C61-63DA-4B23-4433-A6E751B6D5A2}"/>
              </a:ext>
            </a:extLst>
          </p:cNvPr>
          <p:cNvSpPr>
            <a:spLocks noGrp="1"/>
          </p:cNvSpPr>
          <p:nvPr>
            <p:ph type="title"/>
          </p:nvPr>
        </p:nvSpPr>
        <p:spPr>
          <a:xfrm>
            <a:off x="647700" y="258446"/>
            <a:ext cx="10515600" cy="1224126"/>
          </a:xfrm>
        </p:spPr>
        <p:txBody>
          <a:bodyPr>
            <a:normAutofit/>
          </a:bodyPr>
          <a:lstStyle/>
          <a:p>
            <a:r>
              <a:rPr lang="en-US" dirty="0">
                <a:ln w="12700" cmpd="sng">
                  <a:noFill/>
                  <a:prstDash val="solid"/>
                </a:ln>
                <a:solidFill>
                  <a:srgbClr val="4DA8F5"/>
                </a:solidFill>
                <a:effectLst/>
                <a:latin typeface="+mn-lt"/>
                <a:ea typeface="+mj-ea"/>
                <a:cs typeface="Arial" panose="020B0604020202020204" pitchFamily="34" charset="0"/>
              </a:rPr>
              <a:t>Stakeholder mobilization for enabling the implementation of the IS</a:t>
            </a:r>
            <a:br>
              <a:rPr lang="en-US" sz="2000" dirty="0">
                <a:ln w="12700" cmpd="sng">
                  <a:noFill/>
                  <a:prstDash val="solid"/>
                </a:ln>
                <a:solidFill>
                  <a:srgbClr val="4DA8F5"/>
                </a:solidFill>
                <a:effectLst/>
                <a:latin typeface="+mn-lt"/>
                <a:cs typeface="Arial" panose="020B0604020202020204" pitchFamily="34" charset="0"/>
              </a:rPr>
            </a:br>
            <a:br>
              <a:rPr lang="en-US" sz="2000" dirty="0">
                <a:ln w="12700" cmpd="sng">
                  <a:noFill/>
                  <a:prstDash val="solid"/>
                </a:ln>
                <a:solidFill>
                  <a:srgbClr val="4DA8F5"/>
                </a:solidFill>
                <a:effectLst/>
                <a:latin typeface="+mn-lt"/>
                <a:cs typeface="Arial" panose="020B0604020202020204" pitchFamily="34" charset="0"/>
              </a:rPr>
            </a:br>
            <a:endParaRPr lang="de-AT" sz="2000" dirty="0"/>
          </a:p>
        </p:txBody>
      </p:sp>
      <p:sp>
        <p:nvSpPr>
          <p:cNvPr id="3" name="Inhaltsplatzhalter 2">
            <a:extLst>
              <a:ext uri="{FF2B5EF4-FFF2-40B4-BE49-F238E27FC236}">
                <a16:creationId xmlns:a16="http://schemas.microsoft.com/office/drawing/2014/main" id="{279BA8D9-CA39-B507-7374-66B2B46EF25A}"/>
              </a:ext>
            </a:extLst>
          </p:cNvPr>
          <p:cNvSpPr>
            <a:spLocks noGrp="1"/>
          </p:cNvSpPr>
          <p:nvPr>
            <p:ph idx="1"/>
          </p:nvPr>
        </p:nvSpPr>
        <p:spPr>
          <a:xfrm>
            <a:off x="647700" y="1681386"/>
            <a:ext cx="10896600" cy="4864358"/>
          </a:xfrm>
        </p:spPr>
        <p:txBody>
          <a:bodyPr>
            <a:normAutofit/>
          </a:bodyPr>
          <a:lstStyle/>
          <a:p>
            <a:pPr marL="285750" indent="-285750">
              <a:lnSpc>
                <a:spcPct val="120000"/>
              </a:lnSpc>
              <a:spcBef>
                <a:spcPts val="300"/>
              </a:spcBef>
              <a:buClr>
                <a:srgbClr val="4DA8F5"/>
              </a:buClr>
              <a:buFont typeface="Wingdings" panose="05000000000000000000" pitchFamily="2" charset="2"/>
              <a:buChar char="§"/>
              <a:defRPr/>
            </a:pPr>
            <a:r>
              <a:rPr lang="en-US" sz="1800" b="1" dirty="0">
                <a:solidFill>
                  <a:srgbClr val="F76D5A"/>
                </a:solidFill>
                <a:effectLst/>
                <a:latin typeface="Arial" panose="020B0604020202020204" pitchFamily="34" charset="0"/>
                <a:ea typeface="Calibri" panose="020F0502020204030204" pitchFamily="34" charset="0"/>
                <a:cs typeface="Arial" panose="020B0604020202020204" pitchFamily="34" charset="0"/>
              </a:rPr>
              <a:t>Stakeholder analysis </a:t>
            </a: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with the aim to identify, categorize and evaluate important stakeholders in the CORALIS project</a:t>
            </a:r>
            <a:endParaRPr lang="en-US" sz="18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20000"/>
              </a:lnSpc>
              <a:spcBef>
                <a:spcPts val="300"/>
              </a:spcBef>
              <a:buClr>
                <a:srgbClr val="4DA8F5"/>
              </a:buClr>
              <a:buFont typeface="Wingdings" panose="05000000000000000000" pitchFamily="2" charset="2"/>
              <a:buChar char="§"/>
              <a:defRPr/>
            </a:pPr>
            <a:r>
              <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The analysis will contain a description of relevant stakeholders and used strategies for stakeholder mobilization</a:t>
            </a:r>
            <a:endParaRPr lang="en-US" sz="16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20000"/>
              </a:lnSpc>
              <a:spcBef>
                <a:spcPts val="300"/>
              </a:spcBef>
              <a:buClr>
                <a:srgbClr val="4DA8F5"/>
              </a:buClr>
              <a:buFont typeface="Wingdings" panose="05000000000000000000" pitchFamily="2" charset="2"/>
              <a:buChar char="§"/>
              <a:defRPr/>
            </a:pPr>
            <a:r>
              <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These strategies, in terms of meetings, workshops, regular exchanges etc. are also described and evaluated</a:t>
            </a:r>
            <a:endParaRPr lang="en-US" sz="1600" b="1" dirty="0">
              <a:solidFill>
                <a:schemeClr val="tx1"/>
              </a:solidFill>
              <a:latin typeface="Arial" panose="020B0604020202020204" pitchFamily="34" charset="0"/>
              <a:cs typeface="Arial" panose="020B0604020202020204" pitchFamily="34" charset="0"/>
            </a:endParaRPr>
          </a:p>
          <a:p>
            <a:pPr marL="285750" indent="-285750" defTabSz="914400">
              <a:lnSpc>
                <a:spcPct val="120000"/>
              </a:lnSpc>
              <a:spcBef>
                <a:spcPts val="300"/>
              </a:spcBef>
              <a:buClr>
                <a:srgbClr val="4DA8F5"/>
              </a:buClr>
              <a:buFont typeface="Wingdings" panose="05000000000000000000" pitchFamily="2" charset="2"/>
              <a:buChar char="§"/>
              <a:defRPr/>
            </a:pPr>
            <a:r>
              <a:rPr lang="en-US" sz="1800" b="1" dirty="0">
                <a:solidFill>
                  <a:srgbClr val="F76D5A"/>
                </a:solidFill>
              </a:rPr>
              <a:t>Q</a:t>
            </a:r>
            <a:r>
              <a:rPr lang="en-US" sz="1800" b="1" dirty="0">
                <a:solidFill>
                  <a:srgbClr val="F76D5A"/>
                </a:solidFill>
                <a:latin typeface="+mn-lt"/>
              </a:rPr>
              <a:t>ualitative indicator description</a:t>
            </a:r>
          </a:p>
          <a:p>
            <a:pPr marL="742950" lvl="1" indent="-285750">
              <a:lnSpc>
                <a:spcPct val="120000"/>
              </a:lnSpc>
              <a:spcBef>
                <a:spcPts val="300"/>
              </a:spcBef>
              <a:buClr>
                <a:srgbClr val="4DA8F5"/>
              </a:buClr>
              <a:buFont typeface="Wingdings" panose="05000000000000000000" pitchFamily="2" charset="2"/>
              <a:buChar char="§"/>
              <a:defRPr/>
            </a:pPr>
            <a:r>
              <a:rPr lang="en-US" sz="1600" dirty="0">
                <a:solidFill>
                  <a:schemeClr val="tx1"/>
                </a:solidFill>
                <a:latin typeface="+mn-lt"/>
              </a:rPr>
              <a:t>for an </a:t>
            </a:r>
            <a:r>
              <a:rPr lang="en-GB" sz="1600" dirty="0">
                <a:solidFill>
                  <a:schemeClr val="tx1"/>
                </a:solidFill>
                <a:latin typeface="+mn-lt"/>
                <a:cs typeface="Arial" panose="020B0604020202020204" pitchFamily="34" charset="0"/>
              </a:rPr>
              <a:t>i</a:t>
            </a:r>
            <a:r>
              <a:rPr lang="en-GB" sz="1600" dirty="0">
                <a:solidFill>
                  <a:schemeClr val="tx1"/>
                </a:solidFill>
                <a:effectLst/>
                <a:latin typeface="+mn-lt"/>
                <a:ea typeface="Calibri" panose="020F0502020204030204" pitchFamily="34" charset="0"/>
              </a:rPr>
              <a:t>dentification of possible/existing external barriers and challenges.</a:t>
            </a:r>
          </a:p>
          <a:p>
            <a:pPr marL="742950" lvl="1" indent="-285750">
              <a:lnSpc>
                <a:spcPct val="120000"/>
              </a:lnSpc>
              <a:spcBef>
                <a:spcPts val="300"/>
              </a:spcBef>
              <a:buClr>
                <a:srgbClr val="4DA8F5"/>
              </a:buClr>
              <a:buFont typeface="Wingdings" panose="05000000000000000000" pitchFamily="2" charset="2"/>
              <a:buChar char="§"/>
              <a:defRPr/>
            </a:pPr>
            <a:r>
              <a:rPr lang="en-GB" sz="1600" dirty="0">
                <a:solidFill>
                  <a:schemeClr val="tx1"/>
                </a:solidFill>
                <a:effectLst/>
                <a:latin typeface="+mn-lt"/>
                <a:ea typeface="Calibri" panose="020F0502020204030204" pitchFamily="34" charset="0"/>
              </a:rPr>
              <a:t>Those </a:t>
            </a:r>
            <a:r>
              <a:rPr lang="en-US" sz="1600" dirty="0">
                <a:solidFill>
                  <a:schemeClr val="tx1"/>
                </a:solidFill>
                <a:latin typeface="+mn-lt"/>
              </a:rPr>
              <a:t>(</a:t>
            </a:r>
            <a:r>
              <a:rPr lang="en-US" sz="1600" dirty="0">
                <a:solidFill>
                  <a:schemeClr val="tx1"/>
                </a:solidFill>
                <a:latin typeface="+mn-lt"/>
                <a:cs typeface="Arial" panose="020B0604020202020204" pitchFamily="34" charset="0"/>
              </a:rPr>
              <a:t>social/societal, ecological, economic, technological, political) </a:t>
            </a:r>
            <a:r>
              <a:rPr lang="en-US" sz="1600" dirty="0">
                <a:solidFill>
                  <a:schemeClr val="tx1"/>
                </a:solidFill>
                <a:latin typeface="+mn-lt"/>
              </a:rPr>
              <a:t>indicators will</a:t>
            </a:r>
          </a:p>
          <a:p>
            <a:pPr marL="457200" lvl="1" indent="0">
              <a:lnSpc>
                <a:spcPct val="120000"/>
              </a:lnSpc>
              <a:spcBef>
                <a:spcPts val="0"/>
              </a:spcBef>
              <a:buClr>
                <a:srgbClr val="4DA8F5"/>
              </a:buClr>
              <a:buNone/>
              <a:defRPr/>
            </a:pPr>
            <a:r>
              <a:rPr lang="en-US" sz="1600" dirty="0">
                <a:solidFill>
                  <a:schemeClr val="tx1"/>
                </a:solidFill>
                <a:latin typeface="+mn-lt"/>
              </a:rPr>
              <a:t>     be based on </a:t>
            </a:r>
            <a:r>
              <a:rPr lang="en-US" sz="1600" dirty="0">
                <a:solidFill>
                  <a:schemeClr val="tx1"/>
                </a:solidFill>
                <a:latin typeface="+mn-lt"/>
                <a:cs typeface="Arial" panose="020B0604020202020204" pitchFamily="34" charset="0"/>
              </a:rPr>
              <a:t>literature review, expert knowledge, internal know-how, previous analyses.</a:t>
            </a:r>
            <a:endParaRPr lang="en-GB" sz="1600" dirty="0">
              <a:solidFill>
                <a:schemeClr val="tx1"/>
              </a:solidFill>
              <a:effectLst/>
              <a:latin typeface="+mn-lt"/>
              <a:ea typeface="Calibri" panose="020F0502020204030204" pitchFamily="34" charset="0"/>
            </a:endParaRPr>
          </a:p>
          <a:p>
            <a:pPr marL="285750" marR="0" lvl="0" indent="-285750" algn="l" defTabSz="914400" rtl="0" eaLnBrk="1" fontAlgn="auto" latinLnBrk="0" hangingPunct="1">
              <a:lnSpc>
                <a:spcPct val="120000"/>
              </a:lnSpc>
              <a:spcBef>
                <a:spcPts val="300"/>
              </a:spcBef>
              <a:spcAft>
                <a:spcPts val="0"/>
              </a:spcAft>
              <a:buClr>
                <a:srgbClr val="4DA8F5"/>
              </a:buClr>
              <a:buSzTx/>
              <a:buFont typeface="Wingdings" panose="05000000000000000000" pitchFamily="2" charset="2"/>
              <a:buChar char="§"/>
              <a:tabLst/>
              <a:defRPr/>
            </a:pPr>
            <a:r>
              <a:rPr lang="en-US" sz="1800" b="1" dirty="0">
                <a:solidFill>
                  <a:srgbClr val="F76D5A"/>
                </a:solidFill>
              </a:rPr>
              <a:t>D</a:t>
            </a:r>
            <a:r>
              <a:rPr lang="en-US" sz="1800" b="1" dirty="0">
                <a:solidFill>
                  <a:srgbClr val="F76D5A"/>
                </a:solidFill>
                <a:latin typeface="+mn-lt"/>
              </a:rPr>
              <a:t>erivation of an adapted SWOT analysis</a:t>
            </a:r>
          </a:p>
          <a:p>
            <a:pPr marL="742950" lvl="1" indent="-285750">
              <a:lnSpc>
                <a:spcPct val="120000"/>
              </a:lnSpc>
              <a:spcBef>
                <a:spcPts val="300"/>
              </a:spcBef>
              <a:buClr>
                <a:srgbClr val="4DA8F5"/>
              </a:buClr>
              <a:buFont typeface="Wingdings" panose="05000000000000000000" pitchFamily="2" charset="2"/>
              <a:buChar char="§"/>
              <a:defRPr/>
            </a:pPr>
            <a:r>
              <a:rPr lang="en-US" sz="1600" dirty="0">
                <a:solidFill>
                  <a:schemeClr val="tx1"/>
                </a:solidFill>
                <a:latin typeface="+mn-lt"/>
              </a:rPr>
              <a:t>to illustrate the change process in the project.</a:t>
            </a:r>
          </a:p>
          <a:p>
            <a:pPr marL="457200" lvl="1" indent="0">
              <a:lnSpc>
                <a:spcPct val="120000"/>
              </a:lnSpc>
              <a:spcBef>
                <a:spcPts val="300"/>
              </a:spcBef>
              <a:buClr>
                <a:srgbClr val="4DA8F5"/>
              </a:buClr>
              <a:buNone/>
              <a:defRPr/>
            </a:pP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dirty="0">
                <a:solidFill>
                  <a:srgbClr val="4DA8F5"/>
                </a:solidFill>
                <a:latin typeface="+mn-lt"/>
              </a:rPr>
              <a:t>The results serve as a </a:t>
            </a:r>
            <a:r>
              <a:rPr lang="en-US" sz="1800" b="1" dirty="0">
                <a:solidFill>
                  <a:srgbClr val="4DA8F5"/>
                </a:solidFill>
                <a:latin typeface="+mn-lt"/>
              </a:rPr>
              <a:t>basis for the subsequent road mapping </a:t>
            </a:r>
            <a:r>
              <a:rPr lang="en-US" sz="1800" dirty="0">
                <a:solidFill>
                  <a:srgbClr val="4DA8F5"/>
                </a:solidFill>
                <a:latin typeface="+mn-lt"/>
              </a:rPr>
              <a:t>and be applied for this purpose. </a:t>
            </a:r>
          </a:p>
        </p:txBody>
      </p:sp>
      <p:sp>
        <p:nvSpPr>
          <p:cNvPr id="9" name="Rechteck 8">
            <a:extLst>
              <a:ext uri="{FF2B5EF4-FFF2-40B4-BE49-F238E27FC236}">
                <a16:creationId xmlns:a16="http://schemas.microsoft.com/office/drawing/2014/main" id="{7413FF9F-FDF7-8EC5-C0B5-5C9E4D61A9E4}"/>
              </a:ext>
            </a:extLst>
          </p:cNvPr>
          <p:cNvSpPr/>
          <p:nvPr/>
        </p:nvSpPr>
        <p:spPr>
          <a:xfrm>
            <a:off x="647700" y="736904"/>
            <a:ext cx="9639301" cy="369332"/>
          </a:xfrm>
          <a:prstGeom prst="rect">
            <a:avLst/>
          </a:prstGeom>
        </p:spPr>
        <p:txBody>
          <a:bodyPr wrap="square">
            <a:spAutoFit/>
          </a:bodyPr>
          <a:lstStyle/>
          <a:p>
            <a:r>
              <a:rPr lang="en-US" dirty="0">
                <a:solidFill>
                  <a:srgbClr val="4DA8F5"/>
                </a:solidFill>
                <a:latin typeface="Arial" panose="020B0604020202020204" pitchFamily="34" charset="0"/>
                <a:cs typeface="Arial" panose="020B0604020202020204" pitchFamily="34" charset="0"/>
              </a:rPr>
              <a:t>Stakeholder analysis -&gt; indicator description -&gt; SWOT analysis</a:t>
            </a:r>
            <a:endParaRPr lang="de-AT" dirty="0">
              <a:solidFill>
                <a:srgbClr val="4DA8F5"/>
              </a:solidFill>
              <a:latin typeface="Arial" panose="020B0604020202020204" pitchFamily="34" charset="0"/>
              <a:cs typeface="Arial" panose="020B0604020202020204" pitchFamily="34" charset="0"/>
            </a:endParaRPr>
          </a:p>
        </p:txBody>
      </p:sp>
      <p:grpSp>
        <p:nvGrpSpPr>
          <p:cNvPr id="16" name="Gruppieren 15">
            <a:extLst>
              <a:ext uri="{FF2B5EF4-FFF2-40B4-BE49-F238E27FC236}">
                <a16:creationId xmlns:a16="http://schemas.microsoft.com/office/drawing/2014/main" id="{3CB3BD65-7613-82AF-0665-87B0122023F2}"/>
              </a:ext>
            </a:extLst>
          </p:cNvPr>
          <p:cNvGrpSpPr/>
          <p:nvPr/>
        </p:nvGrpSpPr>
        <p:grpSpPr>
          <a:xfrm>
            <a:off x="9911418" y="3250705"/>
            <a:ext cx="1793821" cy="2107777"/>
            <a:chOff x="9559979" y="3558616"/>
            <a:chExt cx="1793821" cy="2107777"/>
          </a:xfrm>
        </p:grpSpPr>
        <p:pic>
          <p:nvPicPr>
            <p:cNvPr id="8" name="Grafik 7">
              <a:extLst>
                <a:ext uri="{FF2B5EF4-FFF2-40B4-BE49-F238E27FC236}">
                  <a16:creationId xmlns:a16="http://schemas.microsoft.com/office/drawing/2014/main" id="{BDAEF34D-42C7-67B8-5851-6893C65E49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375" t="12647" r="28827" b="12789"/>
            <a:stretch/>
          </p:blipFill>
          <p:spPr>
            <a:xfrm>
              <a:off x="9559979" y="3558616"/>
              <a:ext cx="1793821" cy="1800000"/>
            </a:xfrm>
            <a:prstGeom prst="rect">
              <a:avLst/>
            </a:prstGeom>
          </p:spPr>
        </p:pic>
        <p:sp>
          <p:nvSpPr>
            <p:cNvPr id="15" name="Textfeld 14">
              <a:extLst>
                <a:ext uri="{FF2B5EF4-FFF2-40B4-BE49-F238E27FC236}">
                  <a16:creationId xmlns:a16="http://schemas.microsoft.com/office/drawing/2014/main" id="{FCAA758F-3DC3-3118-3A4C-021A9B27F47A}"/>
                </a:ext>
              </a:extLst>
            </p:cNvPr>
            <p:cNvSpPr txBox="1"/>
            <p:nvPr/>
          </p:nvSpPr>
          <p:spPr>
            <a:xfrm>
              <a:off x="9773810" y="5358616"/>
              <a:ext cx="1560544" cy="307777"/>
            </a:xfrm>
            <a:prstGeom prst="rect">
              <a:avLst/>
            </a:prstGeom>
            <a:noFill/>
          </p:spPr>
          <p:txBody>
            <a:bodyPr wrap="square">
              <a:spAutoFit/>
            </a:bodyPr>
            <a:lstStyle/>
            <a:p>
              <a:r>
                <a:rPr lang="de-AT" sz="700" dirty="0">
                  <a:solidFill>
                    <a:schemeClr val="bg1">
                      <a:lumMod val="50000"/>
                    </a:schemeClr>
                  </a:solidFill>
                </a:rPr>
                <a:t>https://www.101planners.com/swot-analysis-template/</a:t>
              </a:r>
            </a:p>
          </p:txBody>
        </p:sp>
      </p:grpSp>
      <p:pic>
        <p:nvPicPr>
          <p:cNvPr id="17" name="Grafik 16">
            <a:extLst>
              <a:ext uri="{FF2B5EF4-FFF2-40B4-BE49-F238E27FC236}">
                <a16:creationId xmlns:a16="http://schemas.microsoft.com/office/drawing/2014/main" id="{D5C46BCD-1193-1144-1398-CE13D34F73DE}"/>
              </a:ext>
            </a:extLst>
          </p:cNvPr>
          <p:cNvPicPr>
            <a:picLocks noChangeAspect="1"/>
          </p:cNvPicPr>
          <p:nvPr/>
        </p:nvPicPr>
        <p:blipFill>
          <a:blip r:embed="rId3"/>
          <a:stretch>
            <a:fillRect/>
          </a:stretch>
        </p:blipFill>
        <p:spPr>
          <a:xfrm>
            <a:off x="10953354" y="258446"/>
            <a:ext cx="762000" cy="956917"/>
          </a:xfrm>
          <a:prstGeom prst="rect">
            <a:avLst/>
          </a:prstGeom>
        </p:spPr>
      </p:pic>
      <p:sp>
        <p:nvSpPr>
          <p:cNvPr id="12" name="Datumsplatzhalter 5">
            <a:extLst>
              <a:ext uri="{FF2B5EF4-FFF2-40B4-BE49-F238E27FC236}">
                <a16:creationId xmlns:a16="http://schemas.microsoft.com/office/drawing/2014/main" id="{6828F65E-DB02-17BF-E0B9-AE5FC1685ADC}"/>
              </a:ext>
            </a:extLst>
          </p:cNvPr>
          <p:cNvSpPr>
            <a:spLocks noGrp="1"/>
          </p:cNvSpPr>
          <p:nvPr>
            <p:ph type="dt" sz="half" idx="10"/>
          </p:nvPr>
        </p:nvSpPr>
        <p:spPr>
          <a:xfrm>
            <a:off x="990600" y="6378118"/>
            <a:ext cx="2743200" cy="365125"/>
          </a:xfrm>
        </p:spPr>
        <p:txBody>
          <a:bodyPr/>
          <a:lstStyle/>
          <a:p>
            <a:r>
              <a:rPr lang="de-DE" altLang="zh-CN" dirty="0"/>
              <a:t>2024/10/08</a:t>
            </a:r>
            <a:endParaRPr lang="zh-CN" altLang="en-US" dirty="0"/>
          </a:p>
        </p:txBody>
      </p:sp>
      <p:sp>
        <p:nvSpPr>
          <p:cNvPr id="13" name="Fußzeilenplatzhalter 6">
            <a:extLst>
              <a:ext uri="{FF2B5EF4-FFF2-40B4-BE49-F238E27FC236}">
                <a16:creationId xmlns:a16="http://schemas.microsoft.com/office/drawing/2014/main" id="{1E82979E-0DBA-E003-9AD5-FD01972A3104}"/>
              </a:ext>
            </a:extLst>
          </p:cNvPr>
          <p:cNvSpPr>
            <a:spLocks noGrp="1"/>
          </p:cNvSpPr>
          <p:nvPr>
            <p:ph type="ftr" sz="quarter" idx="11"/>
          </p:nvPr>
        </p:nvSpPr>
        <p:spPr>
          <a:xfrm>
            <a:off x="4191000" y="6378118"/>
            <a:ext cx="4114800" cy="365125"/>
          </a:xfrm>
        </p:spPr>
        <p:txBody>
          <a:bodyPr>
            <a:normAutofit fontScale="92500"/>
          </a:bodyPr>
          <a:lstStyle/>
          <a:p>
            <a:r>
              <a:rPr lang="de-AT" altLang="zh-CN" dirty="0"/>
              <a:t>WEBINAR </a:t>
            </a:r>
            <a:r>
              <a:rPr lang="de-AT" altLang="zh-CN" dirty="0" err="1"/>
              <a:t>stakeholder</a:t>
            </a:r>
            <a:r>
              <a:rPr lang="de-AT" altLang="zh-CN" dirty="0"/>
              <a:t> </a:t>
            </a:r>
            <a:r>
              <a:rPr lang="de-AT" altLang="zh-CN" dirty="0" err="1"/>
              <a:t>mobilisation</a:t>
            </a:r>
            <a:r>
              <a:rPr lang="de-AT" altLang="zh-CN" dirty="0"/>
              <a:t> &amp; </a:t>
            </a:r>
            <a:r>
              <a:rPr lang="de-AT" altLang="zh-CN" dirty="0" err="1"/>
              <a:t>roadmapping</a:t>
            </a:r>
            <a:r>
              <a:rPr lang="de-AT" altLang="zh-CN" dirty="0"/>
              <a:t> / EI-JKU</a:t>
            </a:r>
            <a:endParaRPr lang="zh-CN" altLang="en-US" dirty="0"/>
          </a:p>
        </p:txBody>
      </p:sp>
      <p:sp>
        <p:nvSpPr>
          <p:cNvPr id="14" name="Foliennummernplatzhalter 7">
            <a:extLst>
              <a:ext uri="{FF2B5EF4-FFF2-40B4-BE49-F238E27FC236}">
                <a16:creationId xmlns:a16="http://schemas.microsoft.com/office/drawing/2014/main" id="{F5ACCF62-3514-2340-1E00-81C1E9F15DEE}"/>
              </a:ext>
            </a:extLst>
          </p:cNvPr>
          <p:cNvSpPr txBox="1">
            <a:spLocks/>
          </p:cNvSpPr>
          <p:nvPr/>
        </p:nvSpPr>
        <p:spPr>
          <a:xfrm>
            <a:off x="8763000" y="6378118"/>
            <a:ext cx="2743200" cy="365125"/>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21</a:t>
            </a:fld>
            <a:endParaRPr lang="zh-CN" altLang="en-US"/>
          </a:p>
        </p:txBody>
      </p:sp>
      <p:pic>
        <p:nvPicPr>
          <p:cNvPr id="4" name="Grafik 3">
            <a:extLst>
              <a:ext uri="{FF2B5EF4-FFF2-40B4-BE49-F238E27FC236}">
                <a16:creationId xmlns:a16="http://schemas.microsoft.com/office/drawing/2014/main" id="{B5AEC4E1-6470-E6E1-5271-4D5835B30F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2127" y="6181690"/>
            <a:ext cx="1342287" cy="505255"/>
          </a:xfrm>
          <a:prstGeom prst="rect">
            <a:avLst/>
          </a:prstGeom>
        </p:spPr>
      </p:pic>
    </p:spTree>
    <p:extLst>
      <p:ext uri="{BB962C8B-B14F-4D97-AF65-F5344CB8AC3E}">
        <p14:creationId xmlns:p14="http://schemas.microsoft.com/office/powerpoint/2010/main" val="2185359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258445"/>
            <a:ext cx="10515600" cy="962245"/>
          </a:xfrm>
        </p:spPr>
        <p:txBody>
          <a:bodyPr>
            <a:normAutofit/>
          </a:bodyPr>
          <a:lstStyle/>
          <a:p>
            <a:r>
              <a:rPr lang="en-US" dirty="0">
                <a:solidFill>
                  <a:srgbClr val="4DA8F5"/>
                </a:solidFill>
                <a:effectLst/>
                <a:latin typeface="Arial" panose="020B0604020202020204" pitchFamily="34" charset="0"/>
                <a:cs typeface="Arial" panose="020B0604020202020204" pitchFamily="34" charset="0"/>
              </a:rPr>
              <a:t>Stakeholder mobilization for enabling the implementation of the IS</a:t>
            </a:r>
            <a:br>
              <a:rPr lang="en-US" sz="1600" dirty="0">
                <a:solidFill>
                  <a:srgbClr val="4DA8F5"/>
                </a:solidFill>
                <a:effectLst/>
                <a:latin typeface="Arial" panose="020B0604020202020204" pitchFamily="34" charset="0"/>
                <a:cs typeface="Arial" panose="020B0604020202020204" pitchFamily="34" charset="0"/>
              </a:rPr>
            </a:br>
            <a:r>
              <a:rPr lang="en-US" sz="1800" b="0" dirty="0">
                <a:solidFill>
                  <a:srgbClr val="4DA8F5"/>
                </a:solidFill>
                <a:effectLst/>
                <a:latin typeface="Arial" panose="020B0604020202020204" pitchFamily="34" charset="0"/>
                <a:cs typeface="Arial" panose="020B0604020202020204" pitchFamily="34" charset="0"/>
              </a:rPr>
              <a:t>Case specific results</a:t>
            </a:r>
            <a:endParaRPr lang="en-US" altLang="en-US" sz="1600" b="0" dirty="0">
              <a:solidFill>
                <a:srgbClr val="4DA8F5"/>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defTabSz="914446"/>
            <a:fld id="{49AE70B2-8BF9-45C0-BB95-33D1B9D3A854}" type="slidenum">
              <a:rPr lang="zh-CN" altLang="en-US" smtClean="0">
                <a:solidFill>
                  <a:prstClr val="black">
                    <a:tint val="75000"/>
                  </a:prstClr>
                </a:solidFill>
                <a:latin typeface="Arial"/>
                <a:ea typeface="宋体" panose="02010600030101010101" pitchFamily="2" charset="-122"/>
              </a:rPr>
              <a:pPr defTabSz="914446"/>
              <a:t>22</a:t>
            </a:fld>
            <a:endParaRPr lang="zh-CN" altLang="en-US" dirty="0">
              <a:solidFill>
                <a:prstClr val="black">
                  <a:tint val="75000"/>
                </a:prstClr>
              </a:solidFill>
              <a:latin typeface="Arial"/>
              <a:ea typeface="宋体" panose="02010600030101010101" pitchFamily="2" charset="-122"/>
            </a:endParaRPr>
          </a:p>
        </p:txBody>
      </p:sp>
      <p:sp>
        <p:nvSpPr>
          <p:cNvPr id="6" name="Textplatzhalter 4">
            <a:extLst>
              <a:ext uri="{FF2B5EF4-FFF2-40B4-BE49-F238E27FC236}">
                <a16:creationId xmlns:a16="http://schemas.microsoft.com/office/drawing/2014/main" id="{1EABDCC4-9B0E-92E9-C7D2-84554C1649EB}"/>
              </a:ext>
            </a:extLst>
          </p:cNvPr>
          <p:cNvSpPr txBox="1">
            <a:spLocks/>
          </p:cNvSpPr>
          <p:nvPr/>
        </p:nvSpPr>
        <p:spPr>
          <a:xfrm>
            <a:off x="589572" y="1248752"/>
            <a:ext cx="5007515" cy="4547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46">
              <a:buNone/>
            </a:pPr>
            <a:r>
              <a:rPr lang="de-DE" sz="1400" b="1" dirty="0">
                <a:solidFill>
                  <a:srgbClr val="F34B35"/>
                </a:solidFill>
                <a:latin typeface="Arial"/>
              </a:rPr>
              <a:t>Individual SWOT &amp; </a:t>
            </a:r>
            <a:r>
              <a:rPr lang="de-DE" sz="1400" b="1" dirty="0" err="1">
                <a:solidFill>
                  <a:srgbClr val="F34B35"/>
                </a:solidFill>
                <a:latin typeface="Arial"/>
              </a:rPr>
              <a:t>results</a:t>
            </a:r>
            <a:r>
              <a:rPr lang="de-DE" sz="1400" b="1" dirty="0">
                <a:solidFill>
                  <a:srgbClr val="F34B35"/>
                </a:solidFill>
                <a:latin typeface="Arial"/>
              </a:rPr>
              <a:t> </a:t>
            </a:r>
            <a:r>
              <a:rPr lang="de-DE" sz="1400" b="1" dirty="0" err="1">
                <a:solidFill>
                  <a:srgbClr val="F34B35"/>
                </a:solidFill>
                <a:latin typeface="Arial"/>
              </a:rPr>
              <a:t>action</a:t>
            </a:r>
            <a:r>
              <a:rPr lang="de-DE" sz="1400" b="1" dirty="0">
                <a:solidFill>
                  <a:srgbClr val="F34B35"/>
                </a:solidFill>
                <a:latin typeface="Arial"/>
              </a:rPr>
              <a:t> </a:t>
            </a:r>
            <a:r>
              <a:rPr lang="de-DE" sz="1400" b="1" dirty="0" err="1">
                <a:solidFill>
                  <a:srgbClr val="F34B35"/>
                </a:solidFill>
                <a:latin typeface="Arial"/>
              </a:rPr>
              <a:t>for</a:t>
            </a:r>
            <a:r>
              <a:rPr lang="de-DE" sz="1400" b="1" dirty="0">
                <a:solidFill>
                  <a:srgbClr val="F34B35"/>
                </a:solidFill>
                <a:latin typeface="Arial"/>
              </a:rPr>
              <a:t> Stakeholder </a:t>
            </a:r>
            <a:r>
              <a:rPr lang="de-DE" sz="1400" b="1" dirty="0" err="1">
                <a:solidFill>
                  <a:srgbClr val="F34B35"/>
                </a:solidFill>
                <a:latin typeface="Arial"/>
              </a:rPr>
              <a:t>mobilisation</a:t>
            </a:r>
            <a:r>
              <a:rPr lang="de-DE" sz="1400" b="1" dirty="0">
                <a:solidFill>
                  <a:srgbClr val="F34B35"/>
                </a:solidFill>
                <a:latin typeface="Arial"/>
              </a:rPr>
              <a:t> – </a:t>
            </a:r>
            <a:r>
              <a:rPr lang="de-DE" sz="1400" b="1" dirty="0" err="1">
                <a:solidFill>
                  <a:srgbClr val="F34B35"/>
                </a:solidFill>
                <a:latin typeface="Arial"/>
              </a:rPr>
              <a:t>example</a:t>
            </a:r>
            <a:r>
              <a:rPr lang="de-DE" sz="1400" b="1" dirty="0">
                <a:solidFill>
                  <a:srgbClr val="F34B35"/>
                </a:solidFill>
                <a:latin typeface="Arial"/>
              </a:rPr>
              <a:t> </a:t>
            </a:r>
            <a:r>
              <a:rPr lang="de-DE" sz="1400" b="1" dirty="0" err="1">
                <a:solidFill>
                  <a:srgbClr val="F34B35"/>
                </a:solidFill>
                <a:latin typeface="Arial"/>
              </a:rPr>
              <a:t>of</a:t>
            </a:r>
            <a:r>
              <a:rPr lang="de-DE" sz="1400" b="1" dirty="0">
                <a:solidFill>
                  <a:srgbClr val="F34B35"/>
                </a:solidFill>
                <a:latin typeface="Arial"/>
              </a:rPr>
              <a:t> a </a:t>
            </a:r>
            <a:r>
              <a:rPr lang="de-DE" sz="1400" b="1" dirty="0" err="1">
                <a:solidFill>
                  <a:srgbClr val="F34B35"/>
                </a:solidFill>
                <a:latin typeface="Arial"/>
              </a:rPr>
              <a:t>follower</a:t>
            </a:r>
            <a:r>
              <a:rPr lang="de-DE" sz="1400" b="1" dirty="0">
                <a:solidFill>
                  <a:srgbClr val="F34B35"/>
                </a:solidFill>
                <a:latin typeface="Arial"/>
              </a:rPr>
              <a:t> </a:t>
            </a:r>
            <a:r>
              <a:rPr lang="de-DE" sz="1400" b="1" dirty="0" err="1">
                <a:solidFill>
                  <a:srgbClr val="F34B35"/>
                </a:solidFill>
                <a:latin typeface="Arial"/>
              </a:rPr>
              <a:t>case</a:t>
            </a:r>
            <a:endParaRPr lang="de-DE" sz="1400" b="1" dirty="0">
              <a:solidFill>
                <a:srgbClr val="F34B35"/>
              </a:solidFill>
              <a:latin typeface="Arial"/>
            </a:endParaRPr>
          </a:p>
          <a:p>
            <a:pPr marL="228611" indent="-228611" defTabSz="914446"/>
            <a:endParaRPr lang="de-DE" sz="1400" dirty="0">
              <a:solidFill>
                <a:prstClr val="black"/>
              </a:solidFill>
              <a:latin typeface="Arial"/>
            </a:endParaRPr>
          </a:p>
          <a:p>
            <a:pPr marL="228611" indent="-228611" defTabSz="914446"/>
            <a:endParaRPr lang="de-AT" sz="1400" dirty="0">
              <a:solidFill>
                <a:prstClr val="black"/>
              </a:solidFill>
              <a:latin typeface="Arial"/>
            </a:endParaRPr>
          </a:p>
        </p:txBody>
      </p:sp>
      <p:graphicFrame>
        <p:nvGraphicFramePr>
          <p:cNvPr id="7" name="Diagramm 6">
            <a:extLst>
              <a:ext uri="{FF2B5EF4-FFF2-40B4-BE49-F238E27FC236}">
                <a16:creationId xmlns:a16="http://schemas.microsoft.com/office/drawing/2014/main" id="{74F19330-291C-6397-6C8E-1F5684389886}"/>
              </a:ext>
            </a:extLst>
          </p:cNvPr>
          <p:cNvGraphicFramePr>
            <a:graphicFrameLocks/>
          </p:cNvGraphicFramePr>
          <p:nvPr>
            <p:extLst>
              <p:ext uri="{D42A27DB-BD31-4B8C-83A1-F6EECF244321}">
                <p14:modId xmlns:p14="http://schemas.microsoft.com/office/powerpoint/2010/main" val="565702006"/>
              </p:ext>
            </p:extLst>
          </p:nvPr>
        </p:nvGraphicFramePr>
        <p:xfrm>
          <a:off x="7209355" y="1130675"/>
          <a:ext cx="4627223" cy="22527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elle 7">
            <a:extLst>
              <a:ext uri="{FF2B5EF4-FFF2-40B4-BE49-F238E27FC236}">
                <a16:creationId xmlns:a16="http://schemas.microsoft.com/office/drawing/2014/main" id="{8F389A8F-98F6-7ADC-E8D8-F872F72B6DE1}"/>
              </a:ext>
            </a:extLst>
          </p:cNvPr>
          <p:cNvGraphicFramePr>
            <a:graphicFrameLocks noGrp="1"/>
          </p:cNvGraphicFramePr>
          <p:nvPr>
            <p:extLst>
              <p:ext uri="{D42A27DB-BD31-4B8C-83A1-F6EECF244321}">
                <p14:modId xmlns:p14="http://schemas.microsoft.com/office/powerpoint/2010/main" val="1849731932"/>
              </p:ext>
            </p:extLst>
          </p:nvPr>
        </p:nvGraphicFramePr>
        <p:xfrm>
          <a:off x="551067" y="1719626"/>
          <a:ext cx="4913568" cy="4642359"/>
        </p:xfrm>
        <a:graphic>
          <a:graphicData uri="http://schemas.openxmlformats.org/drawingml/2006/table">
            <a:tbl>
              <a:tblPr firstRow="1" firstCol="1" bandRow="1">
                <a:tableStyleId>{5940675A-B579-460E-94D1-54222C63F5DA}</a:tableStyleId>
              </a:tblPr>
              <a:tblGrid>
                <a:gridCol w="2456784">
                  <a:extLst>
                    <a:ext uri="{9D8B030D-6E8A-4147-A177-3AD203B41FA5}">
                      <a16:colId xmlns:a16="http://schemas.microsoft.com/office/drawing/2014/main" val="752744369"/>
                    </a:ext>
                  </a:extLst>
                </a:gridCol>
                <a:gridCol w="2456784">
                  <a:extLst>
                    <a:ext uri="{9D8B030D-6E8A-4147-A177-3AD203B41FA5}">
                      <a16:colId xmlns:a16="http://schemas.microsoft.com/office/drawing/2014/main" val="14072912"/>
                    </a:ext>
                  </a:extLst>
                </a:gridCol>
              </a:tblGrid>
              <a:tr h="181483">
                <a:tc>
                  <a:txBody>
                    <a:bodyPr/>
                    <a:lstStyle/>
                    <a:p>
                      <a:pPr>
                        <a:lnSpc>
                          <a:spcPct val="107000"/>
                        </a:lnSpc>
                        <a:spcAft>
                          <a:spcPts val="800"/>
                        </a:spcAft>
                      </a:pPr>
                      <a:r>
                        <a:rPr lang="de-DE" sz="1200" b="1" kern="100" dirty="0" err="1">
                          <a:solidFill>
                            <a:schemeClr val="bg1"/>
                          </a:solidFill>
                          <a:effectLst/>
                          <a:latin typeface="Arial" panose="020B0604020202020204" pitchFamily="34" charset="0"/>
                          <a:cs typeface="Arial" panose="020B0604020202020204" pitchFamily="34" charset="0"/>
                        </a:rPr>
                        <a:t>Strenghts</a:t>
                      </a:r>
                      <a:endParaRPr lang="de-AT" sz="12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solidFill>
                  </a:tcPr>
                </a:tc>
                <a:tc>
                  <a:txBody>
                    <a:bodyPr/>
                    <a:lstStyle/>
                    <a:p>
                      <a:pPr>
                        <a:lnSpc>
                          <a:spcPct val="107000"/>
                        </a:lnSpc>
                        <a:spcAft>
                          <a:spcPts val="800"/>
                        </a:spcAft>
                      </a:pPr>
                      <a:r>
                        <a:rPr lang="de-DE" sz="1200" b="1" kern="100" dirty="0" err="1">
                          <a:solidFill>
                            <a:schemeClr val="bg1"/>
                          </a:solidFill>
                          <a:effectLst/>
                          <a:latin typeface="Arial" panose="020B0604020202020204" pitchFamily="34" charset="0"/>
                          <a:cs typeface="Arial" panose="020B0604020202020204" pitchFamily="34" charset="0"/>
                        </a:rPr>
                        <a:t>Weaknesses</a:t>
                      </a:r>
                      <a:endParaRPr lang="de-AT" sz="12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2"/>
                    </a:solidFill>
                  </a:tcPr>
                </a:tc>
                <a:extLst>
                  <a:ext uri="{0D108BD9-81ED-4DB2-BD59-A6C34878D82A}">
                    <a16:rowId xmlns:a16="http://schemas.microsoft.com/office/drawing/2014/main" val="4196199233"/>
                  </a:ext>
                </a:extLst>
              </a:tr>
              <a:tr h="1960245">
                <a:tc>
                  <a:txBody>
                    <a:bodyPr/>
                    <a:lstStyle/>
                    <a:p>
                      <a:pPr marL="342900" lvl="0" indent="-342900">
                        <a:lnSpc>
                          <a:spcPct val="107000"/>
                        </a:lnSpc>
                        <a:buFont typeface="Symbol" panose="05050102010706020507" pitchFamily="18" charset="2"/>
                        <a:buChar char=""/>
                      </a:pPr>
                      <a:r>
                        <a:rPr lang="en-US" sz="1200" kern="100" dirty="0">
                          <a:effectLst/>
                          <a:latin typeface="Arial" panose="020B0604020202020204" pitchFamily="34" charset="0"/>
                          <a:cs typeface="Arial" panose="020B0604020202020204" pitchFamily="34" charset="0"/>
                        </a:rPr>
                        <a:t>Local government is aware and positive of circularity improvements</a:t>
                      </a:r>
                      <a:endParaRPr lang="de-AT" sz="1200" kern="100" dirty="0">
                        <a:effectLst/>
                        <a:latin typeface="Arial" panose="020B06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1200" kern="100" dirty="0">
                          <a:effectLst/>
                          <a:latin typeface="Arial" panose="020B0604020202020204" pitchFamily="34" charset="0"/>
                          <a:cs typeface="Arial" panose="020B0604020202020204" pitchFamily="34" charset="0"/>
                        </a:rPr>
                        <a:t>There is a lot of support (law, administration)</a:t>
                      </a:r>
                      <a:endParaRPr lang="de-AT" sz="1200" kern="100" dirty="0">
                        <a:effectLst/>
                        <a:latin typeface="Arial" panose="020B06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1200" kern="100" dirty="0">
                          <a:effectLst/>
                          <a:latin typeface="Arial" panose="020B0604020202020204" pitchFamily="34" charset="0"/>
                          <a:cs typeface="Arial" panose="020B0604020202020204" pitchFamily="34" charset="0"/>
                        </a:rPr>
                        <a:t>Politics, national governments and region are helpful</a:t>
                      </a:r>
                      <a:endParaRPr lang="de-AT" sz="1200" kern="100" dirty="0">
                        <a:effectLst/>
                        <a:latin typeface="Arial" panose="020B06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1200" kern="100" dirty="0">
                          <a:effectLst/>
                          <a:latin typeface="Arial" panose="020B0604020202020204" pitchFamily="34" charset="0"/>
                          <a:cs typeface="Arial" panose="020B0604020202020204" pitchFamily="34" charset="0"/>
                        </a:rPr>
                        <a:t>Higher energy prices support the use of district heating</a:t>
                      </a:r>
                      <a:endParaRPr lang="de-AT" sz="1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lvl="0" indent="-342900">
                        <a:lnSpc>
                          <a:spcPct val="107000"/>
                        </a:lnSpc>
                        <a:buFont typeface="Symbol" panose="05050102010706020507" pitchFamily="18" charset="2"/>
                        <a:buChar char=""/>
                      </a:pPr>
                      <a:r>
                        <a:rPr lang="en-US" sz="1200" kern="100" dirty="0">
                          <a:effectLst/>
                          <a:latin typeface="Arial" panose="020B0604020202020204" pitchFamily="34" charset="0"/>
                          <a:cs typeface="Arial" panose="020B0604020202020204" pitchFamily="34" charset="0"/>
                        </a:rPr>
                        <a:t>Lack of interest from local administration</a:t>
                      </a:r>
                      <a:endParaRPr lang="de-AT" sz="1200" kern="100" dirty="0">
                        <a:effectLst/>
                        <a:latin typeface="Arial" panose="020B06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1200" kern="100" dirty="0">
                          <a:effectLst/>
                          <a:latin typeface="Arial" panose="020B0604020202020204" pitchFamily="34" charset="0"/>
                          <a:cs typeface="Arial" panose="020B0604020202020204" pitchFamily="34" charset="0"/>
                        </a:rPr>
                        <a:t>Need of funding</a:t>
                      </a:r>
                      <a:endParaRPr lang="de-AT" sz="1200" kern="100" dirty="0">
                        <a:effectLst/>
                        <a:latin typeface="Arial" panose="020B06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1200" kern="100" dirty="0">
                          <a:effectLst/>
                          <a:latin typeface="Arial" panose="020B0604020202020204" pitchFamily="34" charset="0"/>
                          <a:cs typeface="Arial" panose="020B0604020202020204" pitchFamily="34" charset="0"/>
                        </a:rPr>
                        <a:t>Need of more involvement</a:t>
                      </a:r>
                      <a:endParaRPr lang="de-AT" sz="1200" kern="100" dirty="0">
                        <a:effectLst/>
                        <a:latin typeface="Arial" panose="020B06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1200" kern="100" dirty="0">
                          <a:effectLst/>
                          <a:latin typeface="Arial" panose="020B0604020202020204" pitchFamily="34" charset="0"/>
                          <a:cs typeface="Arial" panose="020B0604020202020204" pitchFamily="34" charset="0"/>
                        </a:rPr>
                        <a:t>Not enough commitment</a:t>
                      </a:r>
                      <a:endParaRPr lang="de-AT" sz="1200" kern="100" dirty="0">
                        <a:effectLst/>
                        <a:latin typeface="Arial" panose="020B060402020202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sz="1200" kern="100" dirty="0">
                          <a:effectLst/>
                          <a:latin typeface="Arial" panose="020B0604020202020204" pitchFamily="34" charset="0"/>
                          <a:cs typeface="Arial" panose="020B0604020202020204" pitchFamily="34" charset="0"/>
                        </a:rPr>
                        <a:t>Dependency of others</a:t>
                      </a:r>
                      <a:endParaRPr lang="de-AT" sz="1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42021781"/>
                  </a:ext>
                </a:extLst>
              </a:tr>
              <a:tr h="181483">
                <a:tc>
                  <a:txBody>
                    <a:bodyPr/>
                    <a:lstStyle/>
                    <a:p>
                      <a:pPr>
                        <a:lnSpc>
                          <a:spcPct val="107000"/>
                        </a:lnSpc>
                        <a:spcAft>
                          <a:spcPts val="800"/>
                        </a:spcAft>
                      </a:pPr>
                      <a:r>
                        <a:rPr lang="de-DE" sz="1200" b="1" kern="100" dirty="0" err="1">
                          <a:solidFill>
                            <a:schemeClr val="bg1"/>
                          </a:solidFill>
                          <a:effectLst/>
                          <a:latin typeface="Arial" panose="020B0604020202020204" pitchFamily="34" charset="0"/>
                          <a:cs typeface="Arial" panose="020B0604020202020204" pitchFamily="34" charset="0"/>
                        </a:rPr>
                        <a:t>Opportunities</a:t>
                      </a:r>
                      <a:endParaRPr lang="de-AT" sz="12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solidFill>
                  </a:tcPr>
                </a:tc>
                <a:tc>
                  <a:txBody>
                    <a:bodyPr/>
                    <a:lstStyle/>
                    <a:p>
                      <a:pPr>
                        <a:lnSpc>
                          <a:spcPct val="107000"/>
                        </a:lnSpc>
                        <a:spcAft>
                          <a:spcPts val="800"/>
                        </a:spcAft>
                      </a:pPr>
                      <a:r>
                        <a:rPr lang="de-DE" sz="1200" b="1" kern="100" dirty="0" err="1">
                          <a:solidFill>
                            <a:schemeClr val="bg1"/>
                          </a:solidFill>
                          <a:effectLst/>
                          <a:latin typeface="Arial" panose="020B0604020202020204" pitchFamily="34" charset="0"/>
                          <a:cs typeface="Arial" panose="020B0604020202020204" pitchFamily="34" charset="0"/>
                        </a:rPr>
                        <a:t>Threats</a:t>
                      </a:r>
                      <a:r>
                        <a:rPr lang="de-DE" sz="1200" b="1" kern="100" dirty="0">
                          <a:solidFill>
                            <a:schemeClr val="bg1"/>
                          </a:solidFill>
                          <a:effectLst/>
                          <a:latin typeface="Arial" panose="020B0604020202020204" pitchFamily="34" charset="0"/>
                          <a:cs typeface="Arial" panose="020B0604020202020204" pitchFamily="34" charset="0"/>
                        </a:rPr>
                        <a:t> </a:t>
                      </a:r>
                      <a:endParaRPr lang="de-AT" sz="12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F0000"/>
                    </a:solidFill>
                  </a:tcPr>
                </a:tc>
                <a:extLst>
                  <a:ext uri="{0D108BD9-81ED-4DB2-BD59-A6C34878D82A}">
                    <a16:rowId xmlns:a16="http://schemas.microsoft.com/office/drawing/2014/main" val="480503535"/>
                  </a:ext>
                </a:extLst>
              </a:tr>
              <a:tr h="2319020">
                <a:tc>
                  <a:txBody>
                    <a:bodyPr/>
                    <a:lstStyle/>
                    <a:p>
                      <a:pPr marL="342900" lvl="0" indent="-342900">
                        <a:lnSpc>
                          <a:spcPct val="107000"/>
                        </a:lnSpc>
                        <a:buFont typeface="Symbol" panose="05050102010706020507" pitchFamily="18" charset="2"/>
                        <a:buChar char=""/>
                      </a:pPr>
                      <a:r>
                        <a:rPr lang="en-US" sz="1200" kern="100" dirty="0">
                          <a:effectLst/>
                          <a:latin typeface="Arial" panose="020B0604020202020204" pitchFamily="34" charset="0"/>
                          <a:cs typeface="Arial" panose="020B0604020202020204" pitchFamily="34" charset="0"/>
                        </a:rPr>
                        <a:t>Companies in cooperation can help each other</a:t>
                      </a:r>
                      <a:endParaRPr lang="de-AT" sz="1200" kern="100" dirty="0">
                        <a:effectLst/>
                        <a:latin typeface="Arial" panose="020B06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1200" kern="100" dirty="0">
                          <a:effectLst/>
                          <a:latin typeface="Arial" panose="020B0604020202020204" pitchFamily="34" charset="0"/>
                          <a:cs typeface="Arial" panose="020B0604020202020204" pitchFamily="34" charset="0"/>
                        </a:rPr>
                        <a:t>High energy prices- can be reduced with waste recovery</a:t>
                      </a:r>
                      <a:endParaRPr lang="de-AT" sz="1200" kern="100" dirty="0">
                        <a:effectLst/>
                        <a:latin typeface="Arial" panose="020B06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1200" kern="100" dirty="0">
                          <a:effectLst/>
                          <a:latin typeface="Arial" panose="020B0604020202020204" pitchFamily="34" charset="0"/>
                          <a:cs typeface="Arial" panose="020B0604020202020204" pitchFamily="34" charset="0"/>
                        </a:rPr>
                        <a:t>Strengthen the market position</a:t>
                      </a:r>
                      <a:endParaRPr lang="de-AT" sz="1200" kern="100" dirty="0">
                        <a:effectLst/>
                        <a:latin typeface="Arial" panose="020B06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1200" kern="100" dirty="0">
                          <a:effectLst/>
                          <a:latin typeface="Arial" panose="020B0604020202020204" pitchFamily="34" charset="0"/>
                          <a:cs typeface="Arial" panose="020B0604020202020204" pitchFamily="34" charset="0"/>
                        </a:rPr>
                        <a:t>Demand of green steel is growing</a:t>
                      </a:r>
                      <a:endParaRPr lang="de-AT" sz="1200" kern="100" dirty="0">
                        <a:effectLst/>
                        <a:latin typeface="Arial" panose="020B06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1200" kern="100" dirty="0">
                          <a:effectLst/>
                          <a:latin typeface="Arial" panose="020B0604020202020204" pitchFamily="34" charset="0"/>
                          <a:cs typeface="Arial" panose="020B0604020202020204" pitchFamily="34" charset="0"/>
                        </a:rPr>
                        <a:t>Project on district heating are a very current topic</a:t>
                      </a:r>
                      <a:endParaRPr lang="de-AT" sz="1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lvl="0" indent="-342900">
                        <a:lnSpc>
                          <a:spcPct val="107000"/>
                        </a:lnSpc>
                        <a:buFont typeface="Symbol" panose="05050102010706020507" pitchFamily="18" charset="2"/>
                        <a:buChar char=""/>
                      </a:pPr>
                      <a:r>
                        <a:rPr lang="en-US" sz="1200" kern="100" dirty="0">
                          <a:effectLst/>
                          <a:latin typeface="Arial" panose="020B0604020202020204" pitchFamily="34" charset="0"/>
                          <a:cs typeface="Arial" panose="020B0604020202020204" pitchFamily="34" charset="0"/>
                        </a:rPr>
                        <a:t>Do companies really want to give insights into their approach? -open exchange of information</a:t>
                      </a:r>
                      <a:endParaRPr lang="de-AT" sz="1200" kern="100" dirty="0">
                        <a:effectLst/>
                        <a:latin typeface="Arial" panose="020B06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1200" kern="100" dirty="0">
                          <a:effectLst/>
                          <a:latin typeface="Arial" panose="020B0604020202020204" pitchFamily="34" charset="0"/>
                          <a:cs typeface="Arial" panose="020B0604020202020204" pitchFamily="34" charset="0"/>
                        </a:rPr>
                        <a:t>Not having clear defined goals</a:t>
                      </a:r>
                      <a:endParaRPr lang="de-AT" sz="1200" kern="100" dirty="0">
                        <a:effectLst/>
                        <a:latin typeface="Arial" panose="020B06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1200" kern="100" dirty="0">
                          <a:effectLst/>
                          <a:latin typeface="Arial" panose="020B0604020202020204" pitchFamily="34" charset="0"/>
                          <a:cs typeface="Arial" panose="020B0604020202020204" pitchFamily="34" charset="0"/>
                        </a:rPr>
                        <a:t>Too worried about what might happen</a:t>
                      </a:r>
                      <a:endParaRPr lang="de-AT" sz="1200" kern="100" dirty="0">
                        <a:effectLst/>
                        <a:latin typeface="Arial" panose="020B060402020202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sz="1200" kern="100" dirty="0">
                          <a:effectLst/>
                          <a:latin typeface="Arial" panose="020B0604020202020204" pitchFamily="34" charset="0"/>
                          <a:cs typeface="Arial" panose="020B0604020202020204" pitchFamily="34" charset="0"/>
                        </a:rPr>
                        <a:t>Industrial sites are not fully optimized</a:t>
                      </a:r>
                      <a:endParaRPr lang="de-AT" sz="12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64814951"/>
                  </a:ext>
                </a:extLst>
              </a:tr>
            </a:tbl>
          </a:graphicData>
        </a:graphic>
      </p:graphicFrame>
      <p:pic>
        <p:nvPicPr>
          <p:cNvPr id="9" name="Picture 2" descr="SWOT Analyse | Definition &amp;amp; Erklärung">
            <a:extLst>
              <a:ext uri="{FF2B5EF4-FFF2-40B4-BE49-F238E27FC236}">
                <a16:creationId xmlns:a16="http://schemas.microsoft.com/office/drawing/2014/main" id="{468BCA5A-D8B6-8448-7F59-2A5447687B06}"/>
              </a:ext>
            </a:extLst>
          </p:cNvPr>
          <p:cNvPicPr>
            <a:picLocks noChangeAspect="1" noChangeArrowheads="1"/>
          </p:cNvPicPr>
          <p:nvPr/>
        </p:nvPicPr>
        <p:blipFill rotWithShape="1">
          <a:blip r:embed="rId4" cstate="print">
            <a:clrChange>
              <a:clrFrom>
                <a:srgbClr val="EEEEF0"/>
              </a:clrFrom>
              <a:clrTo>
                <a:srgbClr val="EEEEF0">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l="19214" t="19292" r="18417" b="19284"/>
          <a:stretch/>
        </p:blipFill>
        <p:spPr bwMode="auto">
          <a:xfrm>
            <a:off x="5597087" y="1731556"/>
            <a:ext cx="1196928" cy="1178793"/>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k 13">
            <a:extLst>
              <a:ext uri="{FF2B5EF4-FFF2-40B4-BE49-F238E27FC236}">
                <a16:creationId xmlns:a16="http://schemas.microsoft.com/office/drawing/2014/main" id="{3CE9B4BA-5EAC-E30B-6F58-B9B0A9BA6030}"/>
              </a:ext>
            </a:extLst>
          </p:cNvPr>
          <p:cNvPicPr>
            <a:picLocks noChangeAspect="1"/>
          </p:cNvPicPr>
          <p:nvPr/>
        </p:nvPicPr>
        <p:blipFill>
          <a:blip r:embed="rId5"/>
          <a:stretch>
            <a:fillRect/>
          </a:stretch>
        </p:blipFill>
        <p:spPr>
          <a:xfrm>
            <a:off x="5689421" y="3522834"/>
            <a:ext cx="6147157" cy="2737469"/>
          </a:xfrm>
          <a:prstGeom prst="rect">
            <a:avLst/>
          </a:prstGeom>
        </p:spPr>
      </p:pic>
      <p:sp>
        <p:nvSpPr>
          <p:cNvPr id="3" name="Datumsplatzhalter 5">
            <a:extLst>
              <a:ext uri="{FF2B5EF4-FFF2-40B4-BE49-F238E27FC236}">
                <a16:creationId xmlns:a16="http://schemas.microsoft.com/office/drawing/2014/main" id="{6C9E7586-5260-642D-8F22-E0ABAF9E7DF7}"/>
              </a:ext>
            </a:extLst>
          </p:cNvPr>
          <p:cNvSpPr>
            <a:spLocks noGrp="1"/>
          </p:cNvSpPr>
          <p:nvPr>
            <p:ph type="dt" sz="half" idx="10"/>
          </p:nvPr>
        </p:nvSpPr>
        <p:spPr>
          <a:xfrm>
            <a:off x="990600" y="6378118"/>
            <a:ext cx="2743200" cy="365125"/>
          </a:xfrm>
        </p:spPr>
        <p:txBody>
          <a:bodyPr/>
          <a:lstStyle/>
          <a:p>
            <a:r>
              <a:rPr lang="de-DE" altLang="zh-CN" dirty="0"/>
              <a:t>2024/10/08</a:t>
            </a:r>
            <a:endParaRPr lang="zh-CN" altLang="en-US" dirty="0"/>
          </a:p>
        </p:txBody>
      </p:sp>
      <p:sp>
        <p:nvSpPr>
          <p:cNvPr id="5" name="Fußzeilenplatzhalter 6">
            <a:extLst>
              <a:ext uri="{FF2B5EF4-FFF2-40B4-BE49-F238E27FC236}">
                <a16:creationId xmlns:a16="http://schemas.microsoft.com/office/drawing/2014/main" id="{FB005CFE-FE0C-214B-8BB2-30C96750D969}"/>
              </a:ext>
            </a:extLst>
          </p:cNvPr>
          <p:cNvSpPr>
            <a:spLocks noGrp="1"/>
          </p:cNvSpPr>
          <p:nvPr>
            <p:ph type="ftr" sz="quarter" idx="11"/>
          </p:nvPr>
        </p:nvSpPr>
        <p:spPr>
          <a:xfrm>
            <a:off x="4191000" y="6378118"/>
            <a:ext cx="4114800" cy="365125"/>
          </a:xfrm>
        </p:spPr>
        <p:txBody>
          <a:bodyPr>
            <a:normAutofit fontScale="92500"/>
          </a:bodyPr>
          <a:lstStyle/>
          <a:p>
            <a:r>
              <a:rPr lang="de-AT" altLang="zh-CN" dirty="0"/>
              <a:t>WEBINAR </a:t>
            </a:r>
            <a:r>
              <a:rPr lang="de-AT" altLang="zh-CN" dirty="0" err="1"/>
              <a:t>stakeholder</a:t>
            </a:r>
            <a:r>
              <a:rPr lang="de-AT" altLang="zh-CN" dirty="0"/>
              <a:t> </a:t>
            </a:r>
            <a:r>
              <a:rPr lang="de-AT" altLang="zh-CN" dirty="0" err="1"/>
              <a:t>mobilisation</a:t>
            </a:r>
            <a:r>
              <a:rPr lang="de-AT" altLang="zh-CN" dirty="0"/>
              <a:t> &amp; </a:t>
            </a:r>
            <a:r>
              <a:rPr lang="de-AT" altLang="zh-CN" dirty="0" err="1"/>
              <a:t>roadmapping</a:t>
            </a:r>
            <a:r>
              <a:rPr lang="de-AT" altLang="zh-CN" dirty="0"/>
              <a:t> / EI-JKU</a:t>
            </a:r>
            <a:endParaRPr lang="zh-CN" altLang="en-US" dirty="0"/>
          </a:p>
        </p:txBody>
      </p:sp>
      <p:pic>
        <p:nvPicPr>
          <p:cNvPr id="10" name="Grafik 9">
            <a:extLst>
              <a:ext uri="{FF2B5EF4-FFF2-40B4-BE49-F238E27FC236}">
                <a16:creationId xmlns:a16="http://schemas.microsoft.com/office/drawing/2014/main" id="{9DF3A9DD-DB70-8D00-7330-DFBBE88131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0291" y="6308052"/>
            <a:ext cx="1342287" cy="505255"/>
          </a:xfrm>
          <a:prstGeom prst="rect">
            <a:avLst/>
          </a:prstGeom>
        </p:spPr>
      </p:pic>
    </p:spTree>
    <p:extLst>
      <p:ext uri="{BB962C8B-B14F-4D97-AF65-F5344CB8AC3E}">
        <p14:creationId xmlns:p14="http://schemas.microsoft.com/office/powerpoint/2010/main" val="3715755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D4657C66-032A-0D6C-F3B5-A6A21E86396E}"/>
              </a:ext>
            </a:extLst>
          </p:cNvPr>
          <p:cNvSpPr>
            <a:spLocks noGrp="1"/>
          </p:cNvSpPr>
          <p:nvPr>
            <p:ph type="body" sz="quarter" idx="14"/>
          </p:nvPr>
        </p:nvSpPr>
        <p:spPr>
          <a:xfrm>
            <a:off x="647700" y="855730"/>
            <a:ext cx="4902341" cy="415413"/>
          </a:xfrm>
        </p:spPr>
        <p:txBody>
          <a:bodyPr>
            <a:normAutofit fontScale="92500" lnSpcReduction="20000"/>
          </a:bodyPr>
          <a:lstStyle/>
          <a:p>
            <a:pPr marL="0" indent="0">
              <a:buNone/>
            </a:pPr>
            <a:r>
              <a:rPr lang="de-DE" sz="1500" b="1" dirty="0">
                <a:solidFill>
                  <a:srgbClr val="F34B35"/>
                </a:solidFill>
                <a:latin typeface="Arial"/>
              </a:rPr>
              <a:t>Individual SWOT &amp; </a:t>
            </a:r>
            <a:r>
              <a:rPr lang="de-DE" sz="1500" b="1" dirty="0" err="1">
                <a:solidFill>
                  <a:srgbClr val="F34B35"/>
                </a:solidFill>
                <a:latin typeface="Arial"/>
              </a:rPr>
              <a:t>results</a:t>
            </a:r>
            <a:r>
              <a:rPr lang="de-DE" sz="1500" b="1" dirty="0">
                <a:solidFill>
                  <a:srgbClr val="F34B35"/>
                </a:solidFill>
                <a:latin typeface="Arial"/>
              </a:rPr>
              <a:t> </a:t>
            </a:r>
            <a:r>
              <a:rPr lang="de-DE" sz="1500" b="1" dirty="0" err="1">
                <a:solidFill>
                  <a:srgbClr val="F34B35"/>
                </a:solidFill>
                <a:latin typeface="Arial"/>
              </a:rPr>
              <a:t>action</a:t>
            </a:r>
            <a:r>
              <a:rPr lang="de-DE" sz="1500" b="1" dirty="0">
                <a:solidFill>
                  <a:srgbClr val="F34B35"/>
                </a:solidFill>
                <a:latin typeface="Arial"/>
              </a:rPr>
              <a:t> </a:t>
            </a:r>
            <a:r>
              <a:rPr lang="de-DE" sz="1500" b="1" dirty="0" err="1">
                <a:solidFill>
                  <a:srgbClr val="F34B35"/>
                </a:solidFill>
                <a:latin typeface="Arial"/>
              </a:rPr>
              <a:t>for</a:t>
            </a:r>
            <a:r>
              <a:rPr lang="de-DE" sz="1500" b="1" dirty="0">
                <a:solidFill>
                  <a:srgbClr val="F34B35"/>
                </a:solidFill>
                <a:latin typeface="Arial"/>
              </a:rPr>
              <a:t> Stakeholder </a:t>
            </a:r>
            <a:r>
              <a:rPr lang="de-DE" sz="1500" b="1" dirty="0" err="1">
                <a:solidFill>
                  <a:srgbClr val="F34B35"/>
                </a:solidFill>
                <a:latin typeface="Arial"/>
              </a:rPr>
              <a:t>mobilisation</a:t>
            </a:r>
            <a:r>
              <a:rPr lang="de-DE" sz="1500" b="1" dirty="0">
                <a:solidFill>
                  <a:srgbClr val="F34B35"/>
                </a:solidFill>
                <a:latin typeface="Arial"/>
              </a:rPr>
              <a:t> – </a:t>
            </a:r>
            <a:r>
              <a:rPr lang="de-DE" sz="1500" b="1" dirty="0" err="1">
                <a:solidFill>
                  <a:srgbClr val="F34B35"/>
                </a:solidFill>
                <a:latin typeface="Arial"/>
              </a:rPr>
              <a:t>example</a:t>
            </a:r>
            <a:r>
              <a:rPr lang="de-DE" sz="1500" b="1" dirty="0">
                <a:solidFill>
                  <a:srgbClr val="F34B35"/>
                </a:solidFill>
                <a:latin typeface="Arial"/>
              </a:rPr>
              <a:t> </a:t>
            </a:r>
            <a:r>
              <a:rPr lang="de-DE" sz="1500" b="1" dirty="0" err="1">
                <a:solidFill>
                  <a:srgbClr val="F34B35"/>
                </a:solidFill>
                <a:latin typeface="Arial"/>
              </a:rPr>
              <a:t>of</a:t>
            </a:r>
            <a:r>
              <a:rPr lang="de-DE" sz="1500" b="1" dirty="0">
                <a:solidFill>
                  <a:srgbClr val="F34B35"/>
                </a:solidFill>
                <a:latin typeface="Arial"/>
              </a:rPr>
              <a:t> a </a:t>
            </a:r>
            <a:r>
              <a:rPr lang="de-DE" sz="1500" b="1" dirty="0" err="1">
                <a:solidFill>
                  <a:srgbClr val="F34B35"/>
                </a:solidFill>
                <a:latin typeface="Arial"/>
              </a:rPr>
              <a:t>follower</a:t>
            </a:r>
            <a:r>
              <a:rPr lang="de-DE" sz="1500" b="1" dirty="0">
                <a:solidFill>
                  <a:srgbClr val="F34B35"/>
                </a:solidFill>
                <a:latin typeface="Arial"/>
              </a:rPr>
              <a:t> </a:t>
            </a:r>
            <a:r>
              <a:rPr lang="de-DE" sz="1500" b="1" dirty="0" err="1">
                <a:solidFill>
                  <a:srgbClr val="F34B35"/>
                </a:solidFill>
                <a:latin typeface="Arial"/>
              </a:rPr>
              <a:t>case</a:t>
            </a:r>
            <a:endParaRPr lang="de-DE" sz="1500" b="1" dirty="0">
              <a:solidFill>
                <a:srgbClr val="F34B35"/>
              </a:solidFill>
              <a:latin typeface="Arial"/>
            </a:endParaRPr>
          </a:p>
          <a:p>
            <a:endParaRPr lang="de-AT" b="1" dirty="0">
              <a:solidFill>
                <a:srgbClr val="F34B35"/>
              </a:solidFill>
            </a:endParaRPr>
          </a:p>
        </p:txBody>
      </p:sp>
      <p:graphicFrame>
        <p:nvGraphicFramePr>
          <p:cNvPr id="4" name="Diagramm 3">
            <a:extLst>
              <a:ext uri="{FF2B5EF4-FFF2-40B4-BE49-F238E27FC236}">
                <a16:creationId xmlns:a16="http://schemas.microsoft.com/office/drawing/2014/main" id="{9E794110-D680-F57E-11E7-FCD9D5E64829}"/>
              </a:ext>
            </a:extLst>
          </p:cNvPr>
          <p:cNvGraphicFramePr>
            <a:graphicFrameLocks/>
          </p:cNvGraphicFramePr>
          <p:nvPr>
            <p:extLst>
              <p:ext uri="{D42A27DB-BD31-4B8C-83A1-F6EECF244321}">
                <p14:modId xmlns:p14="http://schemas.microsoft.com/office/powerpoint/2010/main" val="3532232098"/>
              </p:ext>
            </p:extLst>
          </p:nvPr>
        </p:nvGraphicFramePr>
        <p:xfrm>
          <a:off x="6934200" y="633381"/>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elle 6">
            <a:extLst>
              <a:ext uri="{FF2B5EF4-FFF2-40B4-BE49-F238E27FC236}">
                <a16:creationId xmlns:a16="http://schemas.microsoft.com/office/drawing/2014/main" id="{A4C9F80E-2079-64D0-B450-60617DF32246}"/>
              </a:ext>
            </a:extLst>
          </p:cNvPr>
          <p:cNvGraphicFramePr>
            <a:graphicFrameLocks noGrp="1"/>
          </p:cNvGraphicFramePr>
          <p:nvPr>
            <p:extLst>
              <p:ext uri="{D42A27DB-BD31-4B8C-83A1-F6EECF244321}">
                <p14:modId xmlns:p14="http://schemas.microsoft.com/office/powerpoint/2010/main" val="844615322"/>
              </p:ext>
            </p:extLst>
          </p:nvPr>
        </p:nvGraphicFramePr>
        <p:xfrm>
          <a:off x="846056" y="1324352"/>
          <a:ext cx="4760536" cy="4661346"/>
        </p:xfrm>
        <a:graphic>
          <a:graphicData uri="http://schemas.openxmlformats.org/drawingml/2006/table">
            <a:tbl>
              <a:tblPr firstRow="1" firstCol="1" bandRow="1">
                <a:tableStyleId>{5940675A-B579-460E-94D1-54222C63F5DA}</a:tableStyleId>
              </a:tblPr>
              <a:tblGrid>
                <a:gridCol w="2380268">
                  <a:extLst>
                    <a:ext uri="{9D8B030D-6E8A-4147-A177-3AD203B41FA5}">
                      <a16:colId xmlns:a16="http://schemas.microsoft.com/office/drawing/2014/main" val="1719707285"/>
                    </a:ext>
                  </a:extLst>
                </a:gridCol>
                <a:gridCol w="2380268">
                  <a:extLst>
                    <a:ext uri="{9D8B030D-6E8A-4147-A177-3AD203B41FA5}">
                      <a16:colId xmlns:a16="http://schemas.microsoft.com/office/drawing/2014/main" val="150908236"/>
                    </a:ext>
                  </a:extLst>
                </a:gridCol>
              </a:tblGrid>
              <a:tr h="173853">
                <a:tc>
                  <a:txBody>
                    <a:bodyPr/>
                    <a:lstStyle/>
                    <a:p>
                      <a:pPr>
                        <a:lnSpc>
                          <a:spcPct val="107000"/>
                        </a:lnSpc>
                        <a:spcAft>
                          <a:spcPts val="800"/>
                        </a:spcAft>
                      </a:pPr>
                      <a:r>
                        <a:rPr lang="de-DE" sz="1300" b="1" kern="100" dirty="0" err="1">
                          <a:solidFill>
                            <a:schemeClr val="bg1"/>
                          </a:solidFill>
                          <a:effectLst/>
                          <a:latin typeface="Candara" panose="020E0502030303020204" pitchFamily="34" charset="0"/>
                        </a:rPr>
                        <a:t>Strenghts</a:t>
                      </a:r>
                      <a:endParaRPr lang="de-AT" sz="1300" b="1" kern="100"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a:lnSpc>
                          <a:spcPct val="107000"/>
                        </a:lnSpc>
                        <a:spcAft>
                          <a:spcPts val="800"/>
                        </a:spcAft>
                      </a:pPr>
                      <a:r>
                        <a:rPr lang="de-DE" sz="1300" b="1" kern="100" dirty="0" err="1">
                          <a:solidFill>
                            <a:schemeClr val="bg1"/>
                          </a:solidFill>
                          <a:effectLst/>
                          <a:latin typeface="Candara" panose="020E0502030303020204" pitchFamily="34" charset="0"/>
                        </a:rPr>
                        <a:t>Weaknesses</a:t>
                      </a:r>
                      <a:endParaRPr lang="de-AT" sz="1300" b="1" kern="100"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extLst>
                  <a:ext uri="{0D108BD9-81ED-4DB2-BD59-A6C34878D82A}">
                    <a16:rowId xmlns:a16="http://schemas.microsoft.com/office/drawing/2014/main" val="3556602038"/>
                  </a:ext>
                </a:extLst>
              </a:tr>
              <a:tr h="2174957">
                <a:tc>
                  <a:txBody>
                    <a:bodyPr/>
                    <a:lstStyle/>
                    <a:p>
                      <a:pPr marL="342900" lvl="0" indent="-342900">
                        <a:lnSpc>
                          <a:spcPct val="107000"/>
                        </a:lnSpc>
                        <a:buFont typeface="Symbol" panose="05050102010706020507" pitchFamily="18" charset="2"/>
                        <a:buChar char=""/>
                      </a:pPr>
                      <a:r>
                        <a:rPr lang="en-US" sz="1200" kern="100" dirty="0" err="1">
                          <a:effectLst/>
                          <a:latin typeface="+mn-lt"/>
                        </a:rPr>
                        <a:t>Coralis</a:t>
                      </a:r>
                      <a:r>
                        <a:rPr lang="en-US" sz="1200" kern="100" dirty="0">
                          <a:effectLst/>
                          <a:latin typeface="+mn-lt"/>
                        </a:rPr>
                        <a:t> has shown the possibilities to start conversations</a:t>
                      </a:r>
                      <a:endParaRPr lang="de-AT" sz="1200" kern="100" dirty="0">
                        <a:effectLst/>
                        <a:latin typeface="+mn-lt"/>
                      </a:endParaRPr>
                    </a:p>
                    <a:p>
                      <a:pPr marL="342900" lvl="0" indent="-342900">
                        <a:lnSpc>
                          <a:spcPct val="107000"/>
                        </a:lnSpc>
                        <a:buFont typeface="Symbol" panose="05050102010706020507" pitchFamily="18" charset="2"/>
                        <a:buChar char=""/>
                      </a:pPr>
                      <a:r>
                        <a:rPr lang="en-US" sz="1200" kern="100" dirty="0">
                          <a:effectLst/>
                          <a:latin typeface="+mn-lt"/>
                        </a:rPr>
                        <a:t>Synergies with other EU projects have occurred</a:t>
                      </a:r>
                      <a:endParaRPr lang="de-AT" sz="1200" kern="100" dirty="0">
                        <a:effectLst/>
                        <a:latin typeface="+mn-lt"/>
                      </a:endParaRPr>
                    </a:p>
                    <a:p>
                      <a:pPr marL="342900" lvl="0" indent="-342900">
                        <a:lnSpc>
                          <a:spcPct val="107000"/>
                        </a:lnSpc>
                        <a:buFont typeface="Symbol" panose="05050102010706020507" pitchFamily="18" charset="2"/>
                        <a:buChar char=""/>
                      </a:pPr>
                      <a:r>
                        <a:rPr lang="en-US" sz="1200" kern="100" dirty="0">
                          <a:effectLst/>
                          <a:latin typeface="+mn-lt"/>
                        </a:rPr>
                        <a:t>Usage of existing network is extremely helpful</a:t>
                      </a:r>
                      <a:endParaRPr lang="de-AT" sz="1200" kern="100" dirty="0">
                        <a:effectLst/>
                        <a:latin typeface="+mn-lt"/>
                      </a:endParaRPr>
                    </a:p>
                    <a:p>
                      <a:pPr marL="342900" lvl="0" indent="-342900">
                        <a:lnSpc>
                          <a:spcPct val="107000"/>
                        </a:lnSpc>
                        <a:buFont typeface="Symbol" panose="05050102010706020507" pitchFamily="18" charset="2"/>
                        <a:buChar char=""/>
                      </a:pPr>
                      <a:r>
                        <a:rPr lang="en-US" sz="1200" kern="100" dirty="0">
                          <a:effectLst/>
                          <a:latin typeface="+mn-lt"/>
                        </a:rPr>
                        <a:t>Building on knowledge (why caustic is not suitable in some industries)</a:t>
                      </a:r>
                      <a:endParaRPr lang="de-AT" sz="1200" kern="100" dirty="0">
                        <a:effectLst/>
                        <a:latin typeface="+mn-lt"/>
                      </a:endParaRPr>
                    </a:p>
                    <a:p>
                      <a:pPr marL="342900" lvl="0" indent="-342900">
                        <a:lnSpc>
                          <a:spcPct val="107000"/>
                        </a:lnSpc>
                        <a:buFont typeface="Symbol" panose="05050102010706020507" pitchFamily="18" charset="2"/>
                        <a:buChar char=""/>
                      </a:pPr>
                      <a:r>
                        <a:rPr lang="en-US" sz="1200" kern="100" dirty="0">
                          <a:effectLst/>
                          <a:latin typeface="+mn-lt"/>
                        </a:rPr>
                        <a:t>Contacts to pulp &amp; paper and cardboard industry </a:t>
                      </a:r>
                      <a:endParaRPr lang="de-AT" sz="1200" kern="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Symbol" panose="05050102010706020507" pitchFamily="18" charset="2"/>
                        <a:buChar char=""/>
                      </a:pPr>
                      <a:r>
                        <a:rPr lang="en-US" sz="1200" kern="100" dirty="0">
                          <a:effectLst/>
                          <a:latin typeface="+mn-lt"/>
                        </a:rPr>
                        <a:t>Outlook on a possible outcome is missing</a:t>
                      </a:r>
                      <a:endParaRPr lang="de-AT" sz="1200" kern="100" dirty="0">
                        <a:effectLst/>
                        <a:latin typeface="+mn-lt"/>
                      </a:endParaRPr>
                    </a:p>
                    <a:p>
                      <a:pPr marL="342900" lvl="0" indent="-342900">
                        <a:lnSpc>
                          <a:spcPct val="107000"/>
                        </a:lnSpc>
                        <a:buFont typeface="Symbol" panose="05050102010706020507" pitchFamily="18" charset="2"/>
                        <a:buChar char=""/>
                      </a:pPr>
                      <a:r>
                        <a:rPr lang="en-US" sz="1200" kern="100" dirty="0">
                          <a:effectLst/>
                          <a:latin typeface="+mn-lt"/>
                        </a:rPr>
                        <a:t>Communication needs to be a steady process</a:t>
                      </a:r>
                      <a:endParaRPr lang="de-AT" sz="1200" kern="100" dirty="0">
                        <a:effectLst/>
                        <a:latin typeface="+mn-lt"/>
                      </a:endParaRPr>
                    </a:p>
                    <a:p>
                      <a:pPr marL="342900" lvl="0" indent="-342900">
                        <a:lnSpc>
                          <a:spcPct val="107000"/>
                        </a:lnSpc>
                        <a:buFont typeface="Symbol" panose="05050102010706020507" pitchFamily="18" charset="2"/>
                        <a:buChar char=""/>
                      </a:pPr>
                      <a:r>
                        <a:rPr lang="en-US" sz="1200" kern="100" dirty="0">
                          <a:effectLst/>
                          <a:latin typeface="+mn-lt"/>
                        </a:rPr>
                        <a:t>Still need of finding a process to spend caustic almost untreated</a:t>
                      </a:r>
                      <a:endParaRPr lang="de-AT" sz="1200" kern="100" dirty="0">
                        <a:effectLst/>
                        <a:latin typeface="+mn-lt"/>
                      </a:endParaRPr>
                    </a:p>
                    <a:p>
                      <a:pPr marL="342900" lvl="0" indent="-342900">
                        <a:lnSpc>
                          <a:spcPct val="107000"/>
                        </a:lnSpc>
                        <a:spcAft>
                          <a:spcPts val="800"/>
                        </a:spcAft>
                        <a:buFont typeface="Symbol" panose="05050102010706020507" pitchFamily="18" charset="2"/>
                        <a:buChar char=""/>
                      </a:pPr>
                      <a:r>
                        <a:rPr lang="en-US" sz="1200" kern="100" dirty="0">
                          <a:effectLst/>
                          <a:latin typeface="+mn-lt"/>
                        </a:rPr>
                        <a:t>Old practices for usage of caustic in some industries </a:t>
                      </a:r>
                      <a:endParaRPr lang="de-AT" sz="1200" kern="1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65203696"/>
                  </a:ext>
                </a:extLst>
              </a:tr>
              <a:tr h="173853">
                <a:tc>
                  <a:txBody>
                    <a:bodyPr/>
                    <a:lstStyle/>
                    <a:p>
                      <a:pPr>
                        <a:lnSpc>
                          <a:spcPct val="107000"/>
                        </a:lnSpc>
                        <a:spcAft>
                          <a:spcPts val="800"/>
                        </a:spcAft>
                      </a:pPr>
                      <a:r>
                        <a:rPr lang="de-DE" sz="1200" b="1" kern="100" dirty="0" err="1">
                          <a:solidFill>
                            <a:schemeClr val="bg1"/>
                          </a:solidFill>
                          <a:effectLst/>
                          <a:latin typeface="+mn-lt"/>
                        </a:rPr>
                        <a:t>Opportunities</a:t>
                      </a:r>
                      <a:endParaRPr lang="de-AT" sz="1200" b="1" kern="1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nSpc>
                          <a:spcPct val="107000"/>
                        </a:lnSpc>
                        <a:spcAft>
                          <a:spcPts val="800"/>
                        </a:spcAft>
                      </a:pPr>
                      <a:r>
                        <a:rPr lang="de-DE" sz="1200" b="1" kern="100" dirty="0" err="1">
                          <a:solidFill>
                            <a:schemeClr val="bg1"/>
                          </a:solidFill>
                          <a:effectLst/>
                          <a:latin typeface="+mn-lt"/>
                        </a:rPr>
                        <a:t>Threats</a:t>
                      </a:r>
                      <a:r>
                        <a:rPr lang="de-DE" sz="1200" b="1" kern="100" dirty="0">
                          <a:solidFill>
                            <a:schemeClr val="bg1"/>
                          </a:solidFill>
                          <a:effectLst/>
                          <a:latin typeface="+mn-lt"/>
                        </a:rPr>
                        <a:t> </a:t>
                      </a:r>
                      <a:endParaRPr lang="de-AT" sz="1200" b="1" kern="1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3206050327"/>
                  </a:ext>
                </a:extLst>
              </a:tr>
              <a:tr h="1811120">
                <a:tc>
                  <a:txBody>
                    <a:bodyPr/>
                    <a:lstStyle/>
                    <a:p>
                      <a:pPr marL="342900" lvl="0" indent="-342900">
                        <a:lnSpc>
                          <a:spcPct val="107000"/>
                        </a:lnSpc>
                        <a:buFont typeface="Symbol" panose="05050102010706020507" pitchFamily="18" charset="2"/>
                        <a:buChar char=""/>
                      </a:pPr>
                      <a:r>
                        <a:rPr lang="en-US" sz="1200" kern="100" dirty="0">
                          <a:effectLst/>
                          <a:latin typeface="+mn-lt"/>
                        </a:rPr>
                        <a:t>Finding other industries (like farming, agriculture)</a:t>
                      </a:r>
                      <a:endParaRPr lang="de-AT" sz="1200" kern="100" dirty="0">
                        <a:effectLst/>
                        <a:latin typeface="+mn-lt"/>
                      </a:endParaRPr>
                    </a:p>
                    <a:p>
                      <a:pPr marL="342900" lvl="0" indent="-342900">
                        <a:lnSpc>
                          <a:spcPct val="107000"/>
                        </a:lnSpc>
                        <a:buFont typeface="Symbol" panose="05050102010706020507" pitchFamily="18" charset="2"/>
                        <a:buChar char=""/>
                      </a:pPr>
                      <a:r>
                        <a:rPr lang="en-US" sz="1200" kern="100" dirty="0">
                          <a:effectLst/>
                          <a:latin typeface="+mn-lt"/>
                        </a:rPr>
                        <a:t>Investments for usage (paper, metal industry)</a:t>
                      </a:r>
                      <a:endParaRPr lang="de-AT" sz="1200" kern="100" dirty="0">
                        <a:effectLst/>
                        <a:latin typeface="+mn-lt"/>
                      </a:endParaRPr>
                    </a:p>
                    <a:p>
                      <a:pPr marL="342900" lvl="0" indent="-342900">
                        <a:lnSpc>
                          <a:spcPct val="107000"/>
                        </a:lnSpc>
                        <a:buFont typeface="Symbol" panose="05050102010706020507" pitchFamily="18" charset="2"/>
                        <a:buChar char=""/>
                      </a:pPr>
                      <a:r>
                        <a:rPr lang="en-US" sz="1200" kern="100" dirty="0">
                          <a:effectLst/>
                          <a:latin typeface="+mn-lt"/>
                        </a:rPr>
                        <a:t>Paper industry is huge in Turkey</a:t>
                      </a:r>
                      <a:endParaRPr lang="de-AT" sz="1200" kern="100" dirty="0">
                        <a:effectLst/>
                        <a:latin typeface="+mn-lt"/>
                      </a:endParaRPr>
                    </a:p>
                    <a:p>
                      <a:pPr marL="342900" lvl="0" indent="-342900">
                        <a:lnSpc>
                          <a:spcPct val="107000"/>
                        </a:lnSpc>
                        <a:buFont typeface="Symbol" panose="05050102010706020507" pitchFamily="18" charset="2"/>
                        <a:buChar char=""/>
                      </a:pPr>
                      <a:r>
                        <a:rPr lang="en-US" sz="1200" kern="100" dirty="0">
                          <a:effectLst/>
                          <a:latin typeface="+mn-lt"/>
                        </a:rPr>
                        <a:t>Workshops have revealed many interested industries</a:t>
                      </a:r>
                      <a:endParaRPr lang="de-AT" sz="1200" kern="100" dirty="0">
                        <a:effectLst/>
                        <a:latin typeface="+mn-lt"/>
                      </a:endParaRPr>
                    </a:p>
                    <a:p>
                      <a:pPr marL="342900" lvl="0" indent="-342900">
                        <a:lnSpc>
                          <a:spcPct val="107000"/>
                        </a:lnSpc>
                        <a:buFont typeface="Symbol" panose="05050102010706020507" pitchFamily="18" charset="2"/>
                        <a:buChar char=""/>
                      </a:pPr>
                      <a:r>
                        <a:rPr lang="en-US" sz="1200" kern="100" dirty="0">
                          <a:effectLst/>
                          <a:latin typeface="+mn-lt"/>
                        </a:rPr>
                        <a:t>Investments increase for “green transition”</a:t>
                      </a:r>
                      <a:endParaRPr lang="de-AT" sz="1200" kern="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Symbol" panose="05050102010706020507" pitchFamily="18" charset="2"/>
                        <a:buChar char=""/>
                      </a:pPr>
                      <a:r>
                        <a:rPr lang="de-DE" sz="1200" kern="100" dirty="0">
                          <a:effectLst/>
                          <a:latin typeface="+mn-lt"/>
                        </a:rPr>
                        <a:t>Legal </a:t>
                      </a:r>
                      <a:r>
                        <a:rPr lang="de-DE" sz="1200" kern="100" dirty="0" err="1">
                          <a:effectLst/>
                          <a:latin typeface="+mn-lt"/>
                        </a:rPr>
                        <a:t>barriers</a:t>
                      </a:r>
                      <a:endParaRPr lang="de-AT" sz="1200" kern="100" dirty="0">
                        <a:effectLst/>
                        <a:latin typeface="+mn-lt"/>
                      </a:endParaRPr>
                    </a:p>
                    <a:p>
                      <a:pPr marL="342900" lvl="0" indent="-342900">
                        <a:lnSpc>
                          <a:spcPct val="107000"/>
                        </a:lnSpc>
                        <a:buFont typeface="Symbol" panose="05050102010706020507" pitchFamily="18" charset="2"/>
                        <a:buChar char=""/>
                      </a:pPr>
                      <a:r>
                        <a:rPr lang="de-DE" sz="1200" kern="100" dirty="0" err="1">
                          <a:effectLst/>
                          <a:latin typeface="+mn-lt"/>
                        </a:rPr>
                        <a:t>Confidential</a:t>
                      </a:r>
                      <a:r>
                        <a:rPr lang="de-DE" sz="1200" kern="100" dirty="0">
                          <a:effectLst/>
                          <a:latin typeface="+mn-lt"/>
                        </a:rPr>
                        <a:t> </a:t>
                      </a:r>
                      <a:r>
                        <a:rPr lang="de-DE" sz="1200" kern="100" dirty="0" err="1">
                          <a:effectLst/>
                          <a:latin typeface="+mn-lt"/>
                        </a:rPr>
                        <a:t>issues</a:t>
                      </a:r>
                      <a:endParaRPr lang="de-AT" sz="1200" kern="100" dirty="0">
                        <a:effectLst/>
                        <a:latin typeface="+mn-lt"/>
                      </a:endParaRPr>
                    </a:p>
                    <a:p>
                      <a:pPr marL="342900" lvl="0" indent="-342900">
                        <a:lnSpc>
                          <a:spcPct val="107000"/>
                        </a:lnSpc>
                        <a:buFont typeface="Symbol" panose="05050102010706020507" pitchFamily="18" charset="2"/>
                        <a:buChar char=""/>
                      </a:pPr>
                      <a:r>
                        <a:rPr lang="en-US" sz="1200" kern="100" dirty="0">
                          <a:effectLst/>
                          <a:latin typeface="+mn-lt"/>
                        </a:rPr>
                        <a:t>Technical issues (waste product has impurities therefore can not be used in human-skin industry) </a:t>
                      </a:r>
                      <a:endParaRPr lang="de-AT" sz="1200" kern="100" dirty="0">
                        <a:effectLst/>
                        <a:latin typeface="+mn-lt"/>
                      </a:endParaRPr>
                    </a:p>
                    <a:p>
                      <a:pPr marL="342900" lvl="0" indent="-342900">
                        <a:lnSpc>
                          <a:spcPct val="107000"/>
                        </a:lnSpc>
                        <a:buFont typeface="Symbol" panose="05050102010706020507" pitchFamily="18" charset="2"/>
                        <a:buChar char=""/>
                      </a:pPr>
                      <a:r>
                        <a:rPr lang="en-US" sz="1200" kern="100" dirty="0">
                          <a:effectLst/>
                          <a:latin typeface="+mn-lt"/>
                        </a:rPr>
                        <a:t>Need of high investments</a:t>
                      </a:r>
                      <a:endParaRPr lang="de-AT" sz="1200" kern="100" dirty="0">
                        <a:effectLst/>
                        <a:latin typeface="+mn-lt"/>
                      </a:endParaRPr>
                    </a:p>
                    <a:p>
                      <a:pPr marL="342900" lvl="0" indent="-342900">
                        <a:lnSpc>
                          <a:spcPct val="107000"/>
                        </a:lnSpc>
                        <a:buFont typeface="Symbol" panose="05050102010706020507" pitchFamily="18" charset="2"/>
                        <a:buChar char=""/>
                      </a:pPr>
                      <a:r>
                        <a:rPr lang="en-US" sz="1200" kern="100" dirty="0">
                          <a:effectLst/>
                          <a:latin typeface="+mn-lt"/>
                        </a:rPr>
                        <a:t>Transition is hard for a refinery</a:t>
                      </a:r>
                      <a:endParaRPr lang="de-AT" sz="1200" kern="100" dirty="0">
                        <a:effectLst/>
                        <a:latin typeface="+mn-lt"/>
                      </a:endParaRPr>
                    </a:p>
                    <a:p>
                      <a:pPr marL="457200">
                        <a:lnSpc>
                          <a:spcPct val="107000"/>
                        </a:lnSpc>
                        <a:spcAft>
                          <a:spcPts val="800"/>
                        </a:spcAft>
                      </a:pPr>
                      <a:r>
                        <a:rPr lang="en-US" sz="1200" kern="100" dirty="0">
                          <a:effectLst/>
                          <a:latin typeface="+mn-lt"/>
                        </a:rPr>
                        <a:t> </a:t>
                      </a:r>
                      <a:endParaRPr lang="de-AT" sz="1200" kern="1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0900744"/>
                  </a:ext>
                </a:extLst>
              </a:tr>
            </a:tbl>
          </a:graphicData>
        </a:graphic>
      </p:graphicFrame>
      <p:pic>
        <p:nvPicPr>
          <p:cNvPr id="9" name="Picture 2" descr="SWOT Analyse | Definition &amp;amp; Erklärung">
            <a:extLst>
              <a:ext uri="{FF2B5EF4-FFF2-40B4-BE49-F238E27FC236}">
                <a16:creationId xmlns:a16="http://schemas.microsoft.com/office/drawing/2014/main" id="{4F7DA5D4-A3FF-EC80-A774-0C96AA75E348}"/>
              </a:ext>
            </a:extLst>
          </p:cNvPr>
          <p:cNvPicPr>
            <a:picLocks noChangeAspect="1" noChangeArrowheads="1"/>
          </p:cNvPicPr>
          <p:nvPr/>
        </p:nvPicPr>
        <p:blipFill rotWithShape="1">
          <a:blip r:embed="rId3" cstate="print">
            <a:clrChange>
              <a:clrFrom>
                <a:srgbClr val="EEEEF0"/>
              </a:clrFrom>
              <a:clrTo>
                <a:srgbClr val="EEEEF0">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19214" t="19292" r="18417" b="19284"/>
          <a:stretch/>
        </p:blipFill>
        <p:spPr bwMode="auto">
          <a:xfrm>
            <a:off x="5790691" y="1210592"/>
            <a:ext cx="1196928" cy="1178793"/>
          </a:xfrm>
          <a:prstGeom prst="rect">
            <a:avLst/>
          </a:prstGeom>
          <a:noFill/>
          <a:extLst>
            <a:ext uri="{909E8E84-426E-40DD-AFC4-6F175D3DCCD1}">
              <a14:hiddenFill xmlns:a14="http://schemas.microsoft.com/office/drawing/2010/main">
                <a:solidFill>
                  <a:srgbClr val="FFFFFF"/>
                </a:solidFill>
              </a14:hiddenFill>
            </a:ext>
          </a:extLst>
        </p:spPr>
      </p:pic>
      <p:sp>
        <p:nvSpPr>
          <p:cNvPr id="2" name="Datumsplatzhalter 5">
            <a:extLst>
              <a:ext uri="{FF2B5EF4-FFF2-40B4-BE49-F238E27FC236}">
                <a16:creationId xmlns:a16="http://schemas.microsoft.com/office/drawing/2014/main" id="{FFEF2513-740C-F024-6A4C-82541F7F67E8}"/>
              </a:ext>
            </a:extLst>
          </p:cNvPr>
          <p:cNvSpPr txBox="1">
            <a:spLocks/>
          </p:cNvSpPr>
          <p:nvPr/>
        </p:nvSpPr>
        <p:spPr>
          <a:xfrm>
            <a:off x="990600" y="6378118"/>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ltLang="zh-CN" sz="1100" dirty="0">
                <a:solidFill>
                  <a:schemeClr val="tx1">
                    <a:tint val="75000"/>
                  </a:schemeClr>
                </a:solidFill>
              </a:rPr>
              <a:t>2024/10/08</a:t>
            </a:r>
            <a:endParaRPr lang="zh-CN" altLang="en-US" sz="1100" dirty="0">
              <a:solidFill>
                <a:schemeClr val="tx1">
                  <a:tint val="75000"/>
                </a:schemeClr>
              </a:solidFill>
            </a:endParaRPr>
          </a:p>
        </p:txBody>
      </p:sp>
      <p:sp>
        <p:nvSpPr>
          <p:cNvPr id="10" name="Fußzeilenplatzhalter 6">
            <a:extLst>
              <a:ext uri="{FF2B5EF4-FFF2-40B4-BE49-F238E27FC236}">
                <a16:creationId xmlns:a16="http://schemas.microsoft.com/office/drawing/2014/main" id="{C4E74BF7-A1E6-D88D-049B-0E8F2E47E629}"/>
              </a:ext>
            </a:extLst>
          </p:cNvPr>
          <p:cNvSpPr txBox="1">
            <a:spLocks/>
          </p:cNvSpPr>
          <p:nvPr/>
        </p:nvSpPr>
        <p:spPr>
          <a:xfrm>
            <a:off x="4191000" y="6378118"/>
            <a:ext cx="4114800" cy="365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altLang="zh-CN" sz="1100" dirty="0">
                <a:solidFill>
                  <a:schemeClr val="tx1">
                    <a:tint val="75000"/>
                  </a:schemeClr>
                </a:solidFill>
                <a:latin typeface="+mn-lt"/>
              </a:rPr>
              <a:t>WEBINAR </a:t>
            </a:r>
            <a:r>
              <a:rPr lang="de-AT" altLang="zh-CN" sz="1100" dirty="0" err="1">
                <a:solidFill>
                  <a:schemeClr val="tx1">
                    <a:tint val="75000"/>
                  </a:schemeClr>
                </a:solidFill>
                <a:latin typeface="+mn-lt"/>
              </a:rPr>
              <a:t>stakeholder</a:t>
            </a:r>
            <a:r>
              <a:rPr lang="de-AT" altLang="zh-CN" sz="1100" dirty="0">
                <a:solidFill>
                  <a:schemeClr val="tx1">
                    <a:tint val="75000"/>
                  </a:schemeClr>
                </a:solidFill>
                <a:latin typeface="+mn-lt"/>
              </a:rPr>
              <a:t> </a:t>
            </a:r>
            <a:r>
              <a:rPr lang="de-AT" altLang="zh-CN" sz="1100" dirty="0" err="1">
                <a:solidFill>
                  <a:schemeClr val="tx1">
                    <a:tint val="75000"/>
                  </a:schemeClr>
                </a:solidFill>
                <a:latin typeface="+mn-lt"/>
              </a:rPr>
              <a:t>mobilisation</a:t>
            </a:r>
            <a:r>
              <a:rPr lang="de-AT" altLang="zh-CN" sz="1100" dirty="0">
                <a:solidFill>
                  <a:schemeClr val="tx1">
                    <a:tint val="75000"/>
                  </a:schemeClr>
                </a:solidFill>
                <a:latin typeface="+mn-lt"/>
              </a:rPr>
              <a:t> &amp; </a:t>
            </a:r>
            <a:r>
              <a:rPr lang="de-AT" altLang="zh-CN" sz="1100" dirty="0" err="1">
                <a:solidFill>
                  <a:schemeClr val="tx1">
                    <a:tint val="75000"/>
                  </a:schemeClr>
                </a:solidFill>
                <a:latin typeface="+mn-lt"/>
              </a:rPr>
              <a:t>roadmapping</a:t>
            </a:r>
            <a:r>
              <a:rPr lang="de-AT" altLang="zh-CN" sz="1100" dirty="0">
                <a:solidFill>
                  <a:schemeClr val="tx1">
                    <a:tint val="75000"/>
                  </a:schemeClr>
                </a:solidFill>
                <a:latin typeface="+mn-lt"/>
              </a:rPr>
              <a:t> / EI-JKU</a:t>
            </a:r>
            <a:endParaRPr lang="zh-CN" altLang="en-US" sz="1100" dirty="0">
              <a:solidFill>
                <a:schemeClr val="tx1">
                  <a:tint val="75000"/>
                </a:schemeClr>
              </a:solidFill>
              <a:latin typeface="+mn-lt"/>
            </a:endParaRPr>
          </a:p>
        </p:txBody>
      </p:sp>
      <p:sp>
        <p:nvSpPr>
          <p:cNvPr id="14" name="Foliennummernplatzhalter 7">
            <a:extLst>
              <a:ext uri="{FF2B5EF4-FFF2-40B4-BE49-F238E27FC236}">
                <a16:creationId xmlns:a16="http://schemas.microsoft.com/office/drawing/2014/main" id="{47A4FFE2-E8E5-5868-A34F-D5AA1DC2A2DC}"/>
              </a:ext>
            </a:extLst>
          </p:cNvPr>
          <p:cNvSpPr txBox="1">
            <a:spLocks/>
          </p:cNvSpPr>
          <p:nvPr/>
        </p:nvSpPr>
        <p:spPr>
          <a:xfrm>
            <a:off x="8763000" y="6378118"/>
            <a:ext cx="2743200" cy="365125"/>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23</a:t>
            </a:fld>
            <a:endParaRPr lang="zh-CN" altLang="en-US"/>
          </a:p>
        </p:txBody>
      </p:sp>
      <p:pic>
        <p:nvPicPr>
          <p:cNvPr id="6" name="Grafik 5">
            <a:extLst>
              <a:ext uri="{FF2B5EF4-FFF2-40B4-BE49-F238E27FC236}">
                <a16:creationId xmlns:a16="http://schemas.microsoft.com/office/drawing/2014/main" id="{8FAE19F3-09C1-640F-1257-2C3215A9C9DE}"/>
              </a:ext>
            </a:extLst>
          </p:cNvPr>
          <p:cNvPicPr>
            <a:picLocks noChangeAspect="1"/>
          </p:cNvPicPr>
          <p:nvPr/>
        </p:nvPicPr>
        <p:blipFill>
          <a:blip r:embed="rId4"/>
          <a:stretch>
            <a:fillRect/>
          </a:stretch>
        </p:blipFill>
        <p:spPr>
          <a:xfrm>
            <a:off x="5905500" y="3325087"/>
            <a:ext cx="6023640" cy="2899532"/>
          </a:xfrm>
          <a:prstGeom prst="rect">
            <a:avLst/>
          </a:prstGeom>
        </p:spPr>
      </p:pic>
      <p:sp>
        <p:nvSpPr>
          <p:cNvPr id="15" name="Title 1">
            <a:extLst>
              <a:ext uri="{FF2B5EF4-FFF2-40B4-BE49-F238E27FC236}">
                <a16:creationId xmlns:a16="http://schemas.microsoft.com/office/drawing/2014/main" id="{A566162C-5202-1910-109C-888E9167F70A}"/>
              </a:ext>
            </a:extLst>
          </p:cNvPr>
          <p:cNvSpPr txBox="1">
            <a:spLocks/>
          </p:cNvSpPr>
          <p:nvPr/>
        </p:nvSpPr>
        <p:spPr>
          <a:xfrm>
            <a:off x="647700" y="258446"/>
            <a:ext cx="10515600" cy="559726"/>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2600" b="1" dirty="0">
                <a:solidFill>
                  <a:srgbClr val="4DA8F5"/>
                </a:solidFill>
                <a:latin typeface="Arial" panose="020B0604020202020204" pitchFamily="34" charset="0"/>
                <a:cs typeface="Arial" panose="020B0604020202020204" pitchFamily="34" charset="0"/>
              </a:rPr>
              <a:t>Stakeholder mobilization for enabling the implementation of the IS</a:t>
            </a:r>
            <a:br>
              <a:rPr lang="en-US" sz="2200" b="1" dirty="0">
                <a:solidFill>
                  <a:srgbClr val="4DA8F5"/>
                </a:solidFill>
                <a:latin typeface="Arial" panose="020B0604020202020204" pitchFamily="34" charset="0"/>
                <a:cs typeface="Arial" panose="020B0604020202020204" pitchFamily="34" charset="0"/>
              </a:rPr>
            </a:br>
            <a:r>
              <a:rPr lang="en-US" sz="1800" dirty="0">
                <a:solidFill>
                  <a:srgbClr val="4DA8F5"/>
                </a:solidFill>
                <a:latin typeface="Arial" panose="020B0604020202020204" pitchFamily="34" charset="0"/>
                <a:cs typeface="Arial" panose="020B0604020202020204" pitchFamily="34" charset="0"/>
              </a:rPr>
              <a:t>Case specific results</a:t>
            </a:r>
            <a:endParaRPr lang="en-US" altLang="en-US" sz="1900" dirty="0">
              <a:solidFill>
                <a:srgbClr val="4DA8F5"/>
              </a:solidFill>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4AF8F10D-8C95-DCF4-3F0A-E0834C4D17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1013" y="6308052"/>
            <a:ext cx="1342287" cy="505255"/>
          </a:xfrm>
          <a:prstGeom prst="rect">
            <a:avLst/>
          </a:prstGeom>
        </p:spPr>
      </p:pic>
    </p:spTree>
    <p:extLst>
      <p:ext uri="{BB962C8B-B14F-4D97-AF65-F5344CB8AC3E}">
        <p14:creationId xmlns:p14="http://schemas.microsoft.com/office/powerpoint/2010/main" val="3306221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A52630E-FCF6-37C3-4F12-0A4B4AD21A4E}"/>
              </a:ext>
            </a:extLst>
          </p:cNvPr>
          <p:cNvSpPr txBox="1">
            <a:spLocks/>
          </p:cNvSpPr>
          <p:nvPr/>
        </p:nvSpPr>
        <p:spPr>
          <a:xfrm>
            <a:off x="563217" y="258445"/>
            <a:ext cx="10981083" cy="1325563"/>
          </a:xfrm>
          <a:prstGeom prst="rect">
            <a:avLst/>
          </a:prstGeom>
          <a:noFill/>
          <a:ln>
            <a:noFill/>
          </a:ln>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2400" b="1" dirty="0">
                <a:ln w="12700" cmpd="sng">
                  <a:noFill/>
                  <a:prstDash val="solid"/>
                </a:ln>
                <a:solidFill>
                  <a:srgbClr val="4DA8F5"/>
                </a:solidFill>
                <a:latin typeface="Arial" panose="020B0604020202020204" pitchFamily="34" charset="0"/>
                <a:cs typeface="Arial" panose="020B0604020202020204" pitchFamily="34" charset="0"/>
              </a:rPr>
              <a:t>Stakeholder mobilization for enabling the implementation of the IS</a:t>
            </a:r>
            <a:br>
              <a:rPr lang="en-US" sz="1800" dirty="0">
                <a:solidFill>
                  <a:srgbClr val="4DA8F5"/>
                </a:solidFill>
                <a:effectLst/>
                <a:latin typeface="Arial" panose="020B0604020202020204" pitchFamily="34" charset="0"/>
                <a:cs typeface="Arial" panose="020B0604020202020204" pitchFamily="34" charset="0"/>
              </a:rPr>
            </a:br>
            <a:r>
              <a:rPr lang="en-US" sz="3200" b="1" dirty="0">
                <a:ln w="12700" cmpd="sng">
                  <a:noFill/>
                  <a:prstDash val="solid"/>
                </a:ln>
                <a:solidFill>
                  <a:srgbClr val="4DA8F5"/>
                </a:solidFill>
                <a:latin typeface="Arial" panose="020B0604020202020204" pitchFamily="34" charset="0"/>
                <a:cs typeface="Arial" panose="020B0604020202020204" pitchFamily="34" charset="0"/>
              </a:rPr>
              <a:t> </a:t>
            </a:r>
            <a:br>
              <a:rPr lang="en-US" altLang="en-US" sz="3200" b="1" dirty="0">
                <a:ln w="12700" cmpd="sng">
                  <a:noFill/>
                  <a:prstDash val="solid"/>
                </a:ln>
                <a:solidFill>
                  <a:srgbClr val="4DA8F5"/>
                </a:solidFill>
                <a:latin typeface="Arial" panose="020B0604020202020204" pitchFamily="34" charset="0"/>
                <a:cs typeface="Arial" panose="020B0604020202020204" pitchFamily="34" charset="0"/>
              </a:rPr>
            </a:br>
            <a:endParaRPr lang="en-US" altLang="en-US" sz="3200" b="1" dirty="0">
              <a:ln w="12700" cmpd="sng">
                <a:noFill/>
                <a:prstDash val="solid"/>
              </a:ln>
              <a:solidFill>
                <a:srgbClr val="4DA8F5"/>
              </a:solidFill>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C36A7C34-3CB2-8AC0-DC3E-FB2A7E62EA2D}"/>
              </a:ext>
            </a:extLst>
          </p:cNvPr>
          <p:cNvSpPr txBox="1"/>
          <p:nvPr/>
        </p:nvSpPr>
        <p:spPr>
          <a:xfrm>
            <a:off x="647700" y="921226"/>
            <a:ext cx="11267421" cy="5275803"/>
          </a:xfrm>
          <a:prstGeom prst="rect">
            <a:avLst/>
          </a:prstGeom>
          <a:noFill/>
        </p:spPr>
        <p:txBody>
          <a:bodyPr wrap="square">
            <a:spAutoFit/>
          </a:bodyPr>
          <a:lstStyle/>
          <a:p>
            <a:pPr>
              <a:lnSpc>
                <a:spcPct val="90000"/>
              </a:lnSpc>
              <a:spcBef>
                <a:spcPct val="0"/>
              </a:spcBef>
            </a:pPr>
            <a:r>
              <a:rPr lang="en-US" b="1" dirty="0">
                <a:ln w="12700" cmpd="sng">
                  <a:noFill/>
                  <a:prstDash val="solid"/>
                </a:ln>
                <a:solidFill>
                  <a:srgbClr val="F76D5A"/>
                </a:solidFill>
                <a:latin typeface="Arial" panose="020B0604020202020204" pitchFamily="34" charset="0"/>
                <a:ea typeface="+mj-ea"/>
                <a:cs typeface="Arial" panose="020B0604020202020204" pitchFamily="34" charset="0"/>
              </a:rPr>
              <a:t>Methods </a:t>
            </a:r>
            <a:r>
              <a:rPr lang="en-US" dirty="0">
                <a:ln w="12700" cmpd="sng">
                  <a:noFill/>
                  <a:prstDash val="solid"/>
                </a:ln>
                <a:solidFill>
                  <a:srgbClr val="F76D5A"/>
                </a:solidFill>
                <a:latin typeface="Arial" panose="020B0604020202020204" pitchFamily="34" charset="0"/>
                <a:ea typeface="+mj-ea"/>
                <a:cs typeface="Arial" panose="020B0604020202020204" pitchFamily="34" charset="0"/>
              </a:rPr>
              <a:t>for Stakeholder Mobilization in Industrial Symbiosis</a:t>
            </a:r>
          </a:p>
          <a:p>
            <a:pPr marL="298847" indent="-298847" defTabSz="685800">
              <a:lnSpc>
                <a:spcPct val="130000"/>
              </a:lnSpc>
              <a:spcBef>
                <a:spcPts val="1000"/>
              </a:spcBef>
              <a:buClr>
                <a:srgbClr val="4DA8F5"/>
              </a:buClr>
              <a:buSzPct val="150000"/>
              <a:buBlip>
                <a:blip r:embed="rId2"/>
              </a:buBlip>
              <a:defRPr/>
            </a:pPr>
            <a:r>
              <a:rPr lang="en-US" sz="1600" b="1" dirty="0">
                <a:cs typeface="Arial" panose="020B0604020202020204" pitchFamily="34" charset="0"/>
              </a:rPr>
              <a:t>Stakeholder Workshops </a:t>
            </a:r>
            <a:r>
              <a:rPr lang="en-US" sz="1600" dirty="0">
                <a:cs typeface="Arial" panose="020B0604020202020204" pitchFamily="34" charset="0"/>
              </a:rPr>
              <a:t>- Organize interactive sessions to encourage collaboration.</a:t>
            </a:r>
          </a:p>
          <a:p>
            <a:pPr marL="298847" indent="-298847" defTabSz="685800">
              <a:lnSpc>
                <a:spcPct val="130000"/>
              </a:lnSpc>
              <a:spcBef>
                <a:spcPts val="1000"/>
              </a:spcBef>
              <a:buClr>
                <a:srgbClr val="4DA8F5"/>
              </a:buClr>
              <a:buSzPct val="150000"/>
              <a:buBlip>
                <a:blip r:embed="rId2"/>
              </a:buBlip>
              <a:defRPr/>
            </a:pPr>
            <a:r>
              <a:rPr lang="en-US" sz="1600" b="1" dirty="0">
                <a:cs typeface="Arial" panose="020B0604020202020204" pitchFamily="34" charset="0"/>
              </a:rPr>
              <a:t>Pilot Projects </a:t>
            </a:r>
            <a:r>
              <a:rPr lang="en-US" sz="1600" dirty="0">
                <a:cs typeface="Arial" panose="020B0604020202020204" pitchFamily="34" charset="0"/>
              </a:rPr>
              <a:t>-  Demonstrate benefits through small-scale initiatives.</a:t>
            </a:r>
          </a:p>
          <a:p>
            <a:pPr marL="298847" indent="-298847" defTabSz="685800">
              <a:lnSpc>
                <a:spcPct val="130000"/>
              </a:lnSpc>
              <a:spcBef>
                <a:spcPts val="1000"/>
              </a:spcBef>
              <a:buClr>
                <a:srgbClr val="4DA8F5"/>
              </a:buClr>
              <a:buSzPct val="150000"/>
              <a:buBlip>
                <a:blip r:embed="rId2"/>
              </a:buBlip>
              <a:defRPr/>
            </a:pPr>
            <a:r>
              <a:rPr lang="en-US" sz="1600" b="1" dirty="0">
                <a:cs typeface="Arial" panose="020B0604020202020204" pitchFamily="34" charset="0"/>
              </a:rPr>
              <a:t>Site Visits and Study Tours </a:t>
            </a:r>
            <a:r>
              <a:rPr lang="en-US" sz="1600" dirty="0">
                <a:cs typeface="Arial" panose="020B0604020202020204" pitchFamily="34" charset="0"/>
              </a:rPr>
              <a:t>- Allow stakeholders to witness successful projects firsthand.</a:t>
            </a:r>
          </a:p>
          <a:p>
            <a:pPr marL="298847" indent="-298847" defTabSz="685800">
              <a:lnSpc>
                <a:spcPct val="130000"/>
              </a:lnSpc>
              <a:spcBef>
                <a:spcPts val="1000"/>
              </a:spcBef>
              <a:buClr>
                <a:srgbClr val="4DA8F5"/>
              </a:buClr>
              <a:buSzPct val="150000"/>
              <a:buBlip>
                <a:blip r:embed="rId2"/>
              </a:buBlip>
              <a:defRPr/>
            </a:pPr>
            <a:r>
              <a:rPr lang="en-US" sz="1600" b="1" dirty="0">
                <a:cs typeface="Arial" panose="020B0604020202020204" pitchFamily="34" charset="0"/>
              </a:rPr>
              <a:t>Industry-specific Task Forces </a:t>
            </a:r>
            <a:r>
              <a:rPr lang="en-US" sz="1600" dirty="0">
                <a:cs typeface="Arial" panose="020B0604020202020204" pitchFamily="34" charset="0"/>
              </a:rPr>
              <a:t>- Create focused groups for sector-specific guidelines.</a:t>
            </a:r>
          </a:p>
          <a:p>
            <a:pPr marL="298847" indent="-298847" defTabSz="685800">
              <a:lnSpc>
                <a:spcPct val="130000"/>
              </a:lnSpc>
              <a:spcBef>
                <a:spcPts val="1000"/>
              </a:spcBef>
              <a:buClr>
                <a:srgbClr val="4DA8F5"/>
              </a:buClr>
              <a:buSzPct val="150000"/>
              <a:buBlip>
                <a:blip r:embed="rId2"/>
              </a:buBlip>
              <a:defRPr/>
            </a:pPr>
            <a:r>
              <a:rPr lang="en-US" sz="1600" b="1" dirty="0">
                <a:cs typeface="Arial" panose="020B0604020202020204" pitchFamily="34" charset="0"/>
              </a:rPr>
              <a:t>Financial Support </a:t>
            </a:r>
            <a:r>
              <a:rPr lang="en-US" sz="1600" dirty="0">
                <a:cs typeface="Arial" panose="020B0604020202020204" pitchFamily="34" charset="0"/>
              </a:rPr>
              <a:t>-  Explore funding options and highlight ROI.</a:t>
            </a:r>
          </a:p>
          <a:p>
            <a:pPr marL="298847" indent="-298847" defTabSz="685800">
              <a:lnSpc>
                <a:spcPct val="130000"/>
              </a:lnSpc>
              <a:spcBef>
                <a:spcPts val="1000"/>
              </a:spcBef>
              <a:buClr>
                <a:srgbClr val="4DA8F5"/>
              </a:buClr>
              <a:buSzPct val="150000"/>
              <a:buBlip>
                <a:blip r:embed="rId2"/>
              </a:buBlip>
              <a:defRPr/>
            </a:pPr>
            <a:r>
              <a:rPr lang="en-US" sz="1600" b="1" dirty="0">
                <a:cs typeface="Arial" panose="020B0604020202020204" pitchFamily="34" charset="0"/>
              </a:rPr>
              <a:t>Collaboration Platforms </a:t>
            </a:r>
            <a:r>
              <a:rPr lang="en-US" sz="1600" dirty="0">
                <a:cs typeface="Arial" panose="020B0604020202020204" pitchFamily="34" charset="0"/>
              </a:rPr>
              <a:t>-  Develop online spaces for resource exchange.</a:t>
            </a:r>
          </a:p>
          <a:p>
            <a:pPr marL="298847" indent="-298847" defTabSz="685800">
              <a:lnSpc>
                <a:spcPct val="130000"/>
              </a:lnSpc>
              <a:spcBef>
                <a:spcPts val="1000"/>
              </a:spcBef>
              <a:buClr>
                <a:srgbClr val="4DA8F5"/>
              </a:buClr>
              <a:buSzPct val="150000"/>
              <a:buBlip>
                <a:blip r:embed="rId2"/>
              </a:buBlip>
              <a:defRPr/>
            </a:pPr>
            <a:r>
              <a:rPr lang="en-US" sz="1600" b="1" dirty="0">
                <a:cs typeface="Arial" panose="020B0604020202020204" pitchFamily="34" charset="0"/>
              </a:rPr>
              <a:t>Demonstration Events </a:t>
            </a:r>
            <a:r>
              <a:rPr lang="en-US" sz="1600" dirty="0">
                <a:cs typeface="Arial" panose="020B0604020202020204" pitchFamily="34" charset="0"/>
              </a:rPr>
              <a:t>- Showcase project outcomes to a wider audience.</a:t>
            </a:r>
          </a:p>
          <a:p>
            <a:pPr marL="298847" indent="-298847" defTabSz="685800">
              <a:lnSpc>
                <a:spcPct val="130000"/>
              </a:lnSpc>
              <a:spcBef>
                <a:spcPts val="1000"/>
              </a:spcBef>
              <a:buClr>
                <a:srgbClr val="4DA8F5"/>
              </a:buClr>
              <a:buSzPct val="150000"/>
              <a:buBlip>
                <a:blip r:embed="rId2"/>
              </a:buBlip>
              <a:defRPr/>
            </a:pPr>
            <a:r>
              <a:rPr lang="en-US" sz="1600" b="1" dirty="0">
                <a:cs typeface="Arial" panose="020B0604020202020204" pitchFamily="34" charset="0"/>
              </a:rPr>
              <a:t>Public-Private Partnerships </a:t>
            </a:r>
            <a:r>
              <a:rPr lang="en-US" sz="1600" dirty="0">
                <a:cs typeface="Arial" panose="020B0604020202020204" pitchFamily="34" charset="0"/>
              </a:rPr>
              <a:t>- Collaborate with governments and the private sector.</a:t>
            </a:r>
          </a:p>
          <a:p>
            <a:pPr marL="298847" indent="-298847" defTabSz="685800">
              <a:lnSpc>
                <a:spcPct val="130000"/>
              </a:lnSpc>
              <a:spcBef>
                <a:spcPts val="1000"/>
              </a:spcBef>
              <a:buClr>
                <a:srgbClr val="4DA8F5"/>
              </a:buClr>
              <a:buSzPct val="150000"/>
              <a:buBlip>
                <a:blip r:embed="rId2"/>
              </a:buBlip>
              <a:defRPr/>
            </a:pPr>
            <a:r>
              <a:rPr lang="en-US" sz="1600" b="1" dirty="0">
                <a:cs typeface="Arial" panose="020B0604020202020204" pitchFamily="34" charset="0"/>
              </a:rPr>
              <a:t>Communication and Outreach </a:t>
            </a:r>
            <a:r>
              <a:rPr lang="en-US" sz="1600" dirty="0">
                <a:cs typeface="Arial" panose="020B0604020202020204" pitchFamily="34" charset="0"/>
              </a:rPr>
              <a:t>- Tailor messages to engage different stakeholders.</a:t>
            </a:r>
          </a:p>
          <a:p>
            <a:pPr marL="298847" indent="-298847" defTabSz="685800">
              <a:lnSpc>
                <a:spcPct val="130000"/>
              </a:lnSpc>
              <a:spcBef>
                <a:spcPts val="1000"/>
              </a:spcBef>
              <a:buClr>
                <a:srgbClr val="4DA8F5"/>
              </a:buClr>
              <a:buSzPct val="150000"/>
              <a:buBlip>
                <a:blip r:embed="rId2"/>
              </a:buBlip>
              <a:defRPr/>
            </a:pPr>
            <a:r>
              <a:rPr lang="en-US" sz="1600" b="1" dirty="0">
                <a:cs typeface="Arial" panose="020B0604020202020204" pitchFamily="34" charset="0"/>
              </a:rPr>
              <a:t>Monitoring and Evaluation </a:t>
            </a:r>
            <a:r>
              <a:rPr lang="en-US" sz="1600" dirty="0">
                <a:cs typeface="Arial" panose="020B0604020202020204" pitchFamily="34" charset="0"/>
              </a:rPr>
              <a:t>- Measure and communicate the impact of symbiotic initiatives</a:t>
            </a:r>
          </a:p>
          <a:p>
            <a:pPr marL="285750" indent="-285750">
              <a:lnSpc>
                <a:spcPct val="130000"/>
              </a:lnSpc>
              <a:spcBef>
                <a:spcPts val="1000"/>
              </a:spcBef>
              <a:buFont typeface="Arial" panose="020B0604020202020204" pitchFamily="34" charset="0"/>
              <a:buChar char="•"/>
            </a:pPr>
            <a:endParaRPr lang="en-US" dirty="0">
              <a:cs typeface="Arial" panose="020B0604020202020204" pitchFamily="34" charset="0"/>
            </a:endParaRPr>
          </a:p>
        </p:txBody>
      </p:sp>
      <p:sp>
        <p:nvSpPr>
          <p:cNvPr id="3" name="Foliennummernplatzhalter 6">
            <a:extLst>
              <a:ext uri="{FF2B5EF4-FFF2-40B4-BE49-F238E27FC236}">
                <a16:creationId xmlns:a16="http://schemas.microsoft.com/office/drawing/2014/main" id="{6294F0D0-DFF3-ACD4-5E63-3859BA34D12E}"/>
              </a:ext>
            </a:extLst>
          </p:cNvPr>
          <p:cNvSpPr txBox="1">
            <a:spLocks/>
          </p:cNvSpPr>
          <p:nvPr/>
        </p:nvSpPr>
        <p:spPr>
          <a:xfrm>
            <a:off x="8610600" y="6356350"/>
            <a:ext cx="2743200" cy="365125"/>
          </a:xfrm>
          <a:prstGeom prst="rect">
            <a:avLst/>
          </a:prstGeom>
        </p:spPr>
        <p:txBody>
          <a:bodyPr vert="horz" lIns="91440" tIns="45720" rIns="91440" bIns="45720" rtlCol="0" anchor="ctr">
            <a:normAutofit/>
          </a:bodyPr>
          <a:lstStyle>
            <a:defPPr>
              <a:defRPr lang="zh-CN"/>
            </a:defPPr>
            <a:lvl1pPr algn="r">
              <a:defRPr sz="1200">
                <a:solidFill>
                  <a:schemeClr val="tx1">
                    <a:tint val="75000"/>
                  </a:schemeClr>
                </a:solidFill>
              </a:defRPr>
            </a:lvl1pPr>
            <a:lvl2pPr marL="304815"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9AE70B2-8BF9-45C0-BB95-33D1B9D3A854}" type="slidenum">
              <a:rPr lang="zh-CN" altLang="en-US" smtClean="0"/>
              <a:pPr/>
              <a:t>24</a:t>
            </a:fld>
            <a:endParaRPr lang="zh-CN" altLang="en-US" dirty="0"/>
          </a:p>
        </p:txBody>
      </p:sp>
      <p:sp>
        <p:nvSpPr>
          <p:cNvPr id="4" name="Datumsplatzhalter 5">
            <a:extLst>
              <a:ext uri="{FF2B5EF4-FFF2-40B4-BE49-F238E27FC236}">
                <a16:creationId xmlns:a16="http://schemas.microsoft.com/office/drawing/2014/main" id="{EF969213-493C-AAAB-6967-55C19F12DAB2}"/>
              </a:ext>
            </a:extLst>
          </p:cNvPr>
          <p:cNvSpPr txBox="1">
            <a:spLocks/>
          </p:cNvSpPr>
          <p:nvPr/>
        </p:nvSpPr>
        <p:spPr>
          <a:xfrm>
            <a:off x="990600" y="6378118"/>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ltLang="zh-CN" sz="1100" dirty="0">
                <a:solidFill>
                  <a:schemeClr val="tx1">
                    <a:tint val="75000"/>
                  </a:schemeClr>
                </a:solidFill>
              </a:rPr>
              <a:t>2024/10/08</a:t>
            </a:r>
            <a:endParaRPr lang="zh-CN" altLang="en-US" sz="1100" dirty="0">
              <a:solidFill>
                <a:schemeClr val="tx1">
                  <a:tint val="75000"/>
                </a:schemeClr>
              </a:solidFill>
            </a:endParaRPr>
          </a:p>
        </p:txBody>
      </p:sp>
      <p:sp>
        <p:nvSpPr>
          <p:cNvPr id="2" name="Fußzeilenplatzhalter 6">
            <a:extLst>
              <a:ext uri="{FF2B5EF4-FFF2-40B4-BE49-F238E27FC236}">
                <a16:creationId xmlns:a16="http://schemas.microsoft.com/office/drawing/2014/main" id="{AE0DA845-CF04-3138-AA7B-368D6C379D7E}"/>
              </a:ext>
            </a:extLst>
          </p:cNvPr>
          <p:cNvSpPr txBox="1">
            <a:spLocks/>
          </p:cNvSpPr>
          <p:nvPr/>
        </p:nvSpPr>
        <p:spPr>
          <a:xfrm>
            <a:off x="4191000" y="6378118"/>
            <a:ext cx="4114800" cy="365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altLang="zh-CN" sz="1100" dirty="0">
                <a:solidFill>
                  <a:schemeClr val="tx1">
                    <a:tint val="75000"/>
                  </a:schemeClr>
                </a:solidFill>
                <a:latin typeface="+mn-lt"/>
              </a:rPr>
              <a:t>WEBINAR </a:t>
            </a:r>
            <a:r>
              <a:rPr lang="de-AT" altLang="zh-CN" sz="1100" dirty="0" err="1">
                <a:solidFill>
                  <a:schemeClr val="tx1">
                    <a:tint val="75000"/>
                  </a:schemeClr>
                </a:solidFill>
                <a:latin typeface="+mn-lt"/>
              </a:rPr>
              <a:t>stakeholder</a:t>
            </a:r>
            <a:r>
              <a:rPr lang="de-AT" altLang="zh-CN" sz="1100" dirty="0">
                <a:solidFill>
                  <a:schemeClr val="tx1">
                    <a:tint val="75000"/>
                  </a:schemeClr>
                </a:solidFill>
                <a:latin typeface="+mn-lt"/>
              </a:rPr>
              <a:t> </a:t>
            </a:r>
            <a:r>
              <a:rPr lang="de-AT" altLang="zh-CN" sz="1100" dirty="0" err="1">
                <a:solidFill>
                  <a:schemeClr val="tx1">
                    <a:tint val="75000"/>
                  </a:schemeClr>
                </a:solidFill>
                <a:latin typeface="+mn-lt"/>
              </a:rPr>
              <a:t>mobilisation</a:t>
            </a:r>
            <a:r>
              <a:rPr lang="de-AT" altLang="zh-CN" sz="1100" dirty="0">
                <a:solidFill>
                  <a:schemeClr val="tx1">
                    <a:tint val="75000"/>
                  </a:schemeClr>
                </a:solidFill>
                <a:latin typeface="+mn-lt"/>
              </a:rPr>
              <a:t> &amp; </a:t>
            </a:r>
            <a:r>
              <a:rPr lang="de-AT" altLang="zh-CN" sz="1100" dirty="0" err="1">
                <a:solidFill>
                  <a:schemeClr val="tx1">
                    <a:tint val="75000"/>
                  </a:schemeClr>
                </a:solidFill>
                <a:latin typeface="+mn-lt"/>
              </a:rPr>
              <a:t>roadmapping</a:t>
            </a:r>
            <a:r>
              <a:rPr lang="de-AT" altLang="zh-CN" sz="1100" dirty="0">
                <a:solidFill>
                  <a:schemeClr val="tx1">
                    <a:tint val="75000"/>
                  </a:schemeClr>
                </a:solidFill>
                <a:latin typeface="+mn-lt"/>
              </a:rPr>
              <a:t> / EI-JKU</a:t>
            </a:r>
            <a:endParaRPr lang="zh-CN" altLang="en-US" sz="1100" dirty="0">
              <a:solidFill>
                <a:schemeClr val="tx1">
                  <a:tint val="75000"/>
                </a:schemeClr>
              </a:solidFill>
              <a:latin typeface="+mn-lt"/>
            </a:endParaRPr>
          </a:p>
        </p:txBody>
      </p:sp>
      <p:pic>
        <p:nvPicPr>
          <p:cNvPr id="6" name="Grafik 5">
            <a:extLst>
              <a:ext uri="{FF2B5EF4-FFF2-40B4-BE49-F238E27FC236}">
                <a16:creationId xmlns:a16="http://schemas.microsoft.com/office/drawing/2014/main" id="{3937047E-6CB7-8A85-F24D-60C39AE1A7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1373" y="6216220"/>
            <a:ext cx="1342287" cy="505255"/>
          </a:xfrm>
          <a:prstGeom prst="rect">
            <a:avLst/>
          </a:prstGeom>
        </p:spPr>
      </p:pic>
      <p:pic>
        <p:nvPicPr>
          <p:cNvPr id="8" name="Grafik 7">
            <a:extLst>
              <a:ext uri="{FF2B5EF4-FFF2-40B4-BE49-F238E27FC236}">
                <a16:creationId xmlns:a16="http://schemas.microsoft.com/office/drawing/2014/main" id="{A43FA1B4-5A5D-DCD0-CEAE-35EA3E07EB01}"/>
              </a:ext>
            </a:extLst>
          </p:cNvPr>
          <p:cNvPicPr>
            <a:picLocks noChangeAspect="1"/>
          </p:cNvPicPr>
          <p:nvPr/>
        </p:nvPicPr>
        <p:blipFill>
          <a:blip r:embed="rId4"/>
          <a:stretch>
            <a:fillRect/>
          </a:stretch>
        </p:blipFill>
        <p:spPr>
          <a:xfrm>
            <a:off x="9568258" y="1027104"/>
            <a:ext cx="1785542" cy="1764222"/>
          </a:xfrm>
          <a:prstGeom prst="rect">
            <a:avLst/>
          </a:prstGeom>
        </p:spPr>
      </p:pic>
    </p:spTree>
    <p:extLst>
      <p:ext uri="{BB962C8B-B14F-4D97-AF65-F5344CB8AC3E}">
        <p14:creationId xmlns:p14="http://schemas.microsoft.com/office/powerpoint/2010/main" val="163072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C36A7C34-3CB2-8AC0-DC3E-FB2A7E62EA2D}"/>
              </a:ext>
            </a:extLst>
          </p:cNvPr>
          <p:cNvSpPr txBox="1"/>
          <p:nvPr/>
        </p:nvSpPr>
        <p:spPr>
          <a:xfrm>
            <a:off x="563218" y="1154934"/>
            <a:ext cx="10575472" cy="4250907"/>
          </a:xfrm>
          <a:prstGeom prst="rect">
            <a:avLst/>
          </a:prstGeom>
          <a:noFill/>
        </p:spPr>
        <p:txBody>
          <a:bodyPr wrap="square">
            <a:spAutoFit/>
          </a:bodyPr>
          <a:lstStyle/>
          <a:p>
            <a:pPr>
              <a:lnSpc>
                <a:spcPct val="90000"/>
              </a:lnSpc>
              <a:spcBef>
                <a:spcPct val="0"/>
              </a:spcBef>
            </a:pPr>
            <a:r>
              <a:rPr lang="en-US" b="1" dirty="0">
                <a:ln w="12700" cmpd="sng">
                  <a:noFill/>
                  <a:prstDash val="solid"/>
                </a:ln>
                <a:solidFill>
                  <a:srgbClr val="F76D5A"/>
                </a:solidFill>
                <a:latin typeface="Arial" panose="020B0604020202020204" pitchFamily="34" charset="0"/>
                <a:ea typeface="+mj-ea"/>
                <a:cs typeface="Arial" panose="020B0604020202020204" pitchFamily="34" charset="0"/>
              </a:rPr>
              <a:t>Recommendations </a:t>
            </a:r>
            <a:r>
              <a:rPr lang="en-US" dirty="0">
                <a:ln w="12700" cmpd="sng">
                  <a:noFill/>
                  <a:prstDash val="solid"/>
                </a:ln>
                <a:solidFill>
                  <a:srgbClr val="F76D5A"/>
                </a:solidFill>
                <a:latin typeface="Arial" panose="020B0604020202020204" pitchFamily="34" charset="0"/>
                <a:ea typeface="+mj-ea"/>
                <a:cs typeface="Arial" panose="020B0604020202020204" pitchFamily="34" charset="0"/>
              </a:rPr>
              <a:t>for Stakeholder Mobilization in Industrial Symbiosis</a:t>
            </a:r>
          </a:p>
          <a:p>
            <a:pPr marL="298847" indent="-298847" defTabSz="685800">
              <a:lnSpc>
                <a:spcPct val="130000"/>
              </a:lnSpc>
              <a:spcBef>
                <a:spcPts val="1000"/>
              </a:spcBef>
              <a:buClr>
                <a:srgbClr val="4DA8F5"/>
              </a:buClr>
              <a:buSzPct val="150000"/>
              <a:buBlip>
                <a:blip r:embed="rId2"/>
              </a:buBlip>
              <a:defRPr/>
            </a:pPr>
            <a:r>
              <a:rPr lang="en-US" sz="1600" b="1" dirty="0">
                <a:cs typeface="Arial" panose="020B0604020202020204" pitchFamily="34" charset="0"/>
              </a:rPr>
              <a:t>Awareness Campaigns </a:t>
            </a:r>
            <a:r>
              <a:rPr lang="en-US" sz="1600" dirty="0">
                <a:cs typeface="Arial" panose="020B0604020202020204" pitchFamily="34" charset="0"/>
              </a:rPr>
              <a:t>-  Educate stakeholders about industrial symbiosis through </a:t>
            </a:r>
            <a:r>
              <a:rPr lang="en-US" sz="1600">
                <a:cs typeface="Arial" panose="020B0604020202020204" pitchFamily="34" charset="0"/>
              </a:rPr>
              <a:t>workshops,</a:t>
            </a:r>
            <a:br>
              <a:rPr lang="en-US" sz="1600">
                <a:cs typeface="Arial" panose="020B0604020202020204" pitchFamily="34" charset="0"/>
              </a:rPr>
            </a:br>
            <a:r>
              <a:rPr lang="en-US" sz="1600">
                <a:cs typeface="Arial" panose="020B0604020202020204" pitchFamily="34" charset="0"/>
              </a:rPr>
              <a:t>seminars</a:t>
            </a:r>
            <a:r>
              <a:rPr lang="en-US" sz="1600" dirty="0">
                <a:cs typeface="Arial" panose="020B0604020202020204" pitchFamily="34" charset="0"/>
              </a:rPr>
              <a:t>, and webinars.</a:t>
            </a:r>
          </a:p>
          <a:p>
            <a:pPr marL="298847" indent="-298847" defTabSz="685800">
              <a:lnSpc>
                <a:spcPct val="130000"/>
              </a:lnSpc>
              <a:spcBef>
                <a:spcPts val="1000"/>
              </a:spcBef>
              <a:buClr>
                <a:srgbClr val="4DA8F5"/>
              </a:buClr>
              <a:buSzPct val="150000"/>
              <a:buBlip>
                <a:blip r:embed="rId2"/>
              </a:buBlip>
              <a:defRPr/>
            </a:pPr>
            <a:r>
              <a:rPr lang="en-US" sz="1600" b="1" dirty="0">
                <a:cs typeface="Arial" panose="020B0604020202020204" pitchFamily="34" charset="0"/>
              </a:rPr>
              <a:t>Stakeholder Mapping </a:t>
            </a:r>
            <a:r>
              <a:rPr lang="en-US" sz="1600" dirty="0">
                <a:cs typeface="Arial" panose="020B0604020202020204" pitchFamily="34" charset="0"/>
              </a:rPr>
              <a:t>- Identify and engage potential stakeholders effectively.</a:t>
            </a:r>
          </a:p>
          <a:p>
            <a:pPr marL="298847" indent="-298847" defTabSz="685800">
              <a:lnSpc>
                <a:spcPct val="130000"/>
              </a:lnSpc>
              <a:spcBef>
                <a:spcPts val="1000"/>
              </a:spcBef>
              <a:buClr>
                <a:srgbClr val="4DA8F5"/>
              </a:buClr>
              <a:buSzPct val="150000"/>
              <a:buBlip>
                <a:blip r:embed="rId2"/>
              </a:buBlip>
              <a:defRPr/>
            </a:pPr>
            <a:r>
              <a:rPr lang="en-US" sz="1600" b="1" dirty="0">
                <a:cs typeface="Arial" panose="020B0604020202020204" pitchFamily="34" charset="0"/>
              </a:rPr>
              <a:t>Collaboration Platforms </a:t>
            </a:r>
            <a:r>
              <a:rPr lang="en-US" sz="1600" dirty="0">
                <a:cs typeface="Arial" panose="020B0604020202020204" pitchFamily="34" charset="0"/>
              </a:rPr>
              <a:t>- Create spaces for information exchange and partnership development.</a:t>
            </a:r>
          </a:p>
          <a:p>
            <a:pPr marL="298847" indent="-298847" defTabSz="685800">
              <a:lnSpc>
                <a:spcPct val="130000"/>
              </a:lnSpc>
              <a:spcBef>
                <a:spcPts val="1000"/>
              </a:spcBef>
              <a:buClr>
                <a:srgbClr val="4DA8F5"/>
              </a:buClr>
              <a:buSzPct val="150000"/>
              <a:buBlip>
                <a:blip r:embed="rId2"/>
              </a:buBlip>
              <a:defRPr/>
            </a:pPr>
            <a:r>
              <a:rPr lang="en-US" sz="1600" b="1" dirty="0">
                <a:cs typeface="Arial" panose="020B0604020202020204" pitchFamily="34" charset="0"/>
              </a:rPr>
              <a:t>Incentives and Benefits </a:t>
            </a:r>
            <a:r>
              <a:rPr lang="en-US" sz="1600" dirty="0">
                <a:cs typeface="Arial" panose="020B0604020202020204" pitchFamily="34" charset="0"/>
              </a:rPr>
              <a:t>-  Communicate the advantages of industrial symbiosis.</a:t>
            </a:r>
          </a:p>
          <a:p>
            <a:pPr marL="298847" indent="-298847" defTabSz="685800">
              <a:lnSpc>
                <a:spcPct val="130000"/>
              </a:lnSpc>
              <a:spcBef>
                <a:spcPts val="1000"/>
              </a:spcBef>
              <a:buClr>
                <a:srgbClr val="4DA8F5"/>
              </a:buClr>
              <a:buSzPct val="150000"/>
              <a:buBlip>
                <a:blip r:embed="rId2"/>
              </a:buBlip>
              <a:defRPr/>
            </a:pPr>
            <a:r>
              <a:rPr lang="en-US" sz="1600" b="1" dirty="0">
                <a:cs typeface="Arial" panose="020B0604020202020204" pitchFamily="34" charset="0"/>
              </a:rPr>
              <a:t>Policy Support </a:t>
            </a:r>
            <a:r>
              <a:rPr lang="en-US" sz="1600" dirty="0">
                <a:cs typeface="Arial" panose="020B0604020202020204" pitchFamily="34" charset="0"/>
              </a:rPr>
              <a:t>-  Advocate for supportive policies and frameworks.</a:t>
            </a:r>
          </a:p>
          <a:p>
            <a:pPr marL="298847" indent="-298847" defTabSz="685800">
              <a:lnSpc>
                <a:spcPct val="130000"/>
              </a:lnSpc>
              <a:spcBef>
                <a:spcPts val="1000"/>
              </a:spcBef>
              <a:buClr>
                <a:srgbClr val="4DA8F5"/>
              </a:buClr>
              <a:buSzPct val="150000"/>
              <a:buBlip>
                <a:blip r:embed="rId2"/>
              </a:buBlip>
              <a:defRPr/>
            </a:pPr>
            <a:r>
              <a:rPr lang="en-US" sz="1600" b="1" dirty="0">
                <a:cs typeface="Arial" panose="020B0604020202020204" pitchFamily="34" charset="0"/>
              </a:rPr>
              <a:t>Capacity Building </a:t>
            </a:r>
            <a:r>
              <a:rPr lang="en-US" sz="1600" dirty="0">
                <a:cs typeface="Arial" panose="020B0604020202020204" pitchFamily="34" charset="0"/>
              </a:rPr>
              <a:t>-  Empower stakeholders with training programs and workshops.</a:t>
            </a:r>
          </a:p>
          <a:p>
            <a:pPr marL="298847" indent="-298847" defTabSz="685800">
              <a:lnSpc>
                <a:spcPct val="130000"/>
              </a:lnSpc>
              <a:spcBef>
                <a:spcPts val="1000"/>
              </a:spcBef>
              <a:buClr>
                <a:srgbClr val="4DA8F5"/>
              </a:buClr>
              <a:buSzPct val="150000"/>
              <a:buBlip>
                <a:blip r:embed="rId2"/>
              </a:buBlip>
              <a:defRPr/>
            </a:pPr>
            <a:r>
              <a:rPr lang="en-US" sz="1600" b="1" dirty="0">
                <a:cs typeface="Arial" panose="020B0604020202020204" pitchFamily="34" charset="0"/>
              </a:rPr>
              <a:t>Case Studies and Best Practices </a:t>
            </a:r>
            <a:r>
              <a:rPr lang="en-US" sz="1600" dirty="0">
                <a:cs typeface="Arial" panose="020B0604020202020204" pitchFamily="34" charset="0"/>
              </a:rPr>
              <a:t>- Showcase successful examples to inspire others.</a:t>
            </a:r>
          </a:p>
          <a:p>
            <a:pPr marL="298847" indent="-298847" defTabSz="685800">
              <a:lnSpc>
                <a:spcPct val="130000"/>
              </a:lnSpc>
              <a:spcBef>
                <a:spcPts val="1000"/>
              </a:spcBef>
              <a:buClr>
                <a:srgbClr val="4DA8F5"/>
              </a:buClr>
              <a:buSzPct val="150000"/>
              <a:buBlip>
                <a:blip r:embed="rId2"/>
              </a:buBlip>
              <a:defRPr/>
            </a:pPr>
            <a:r>
              <a:rPr lang="en-US" sz="1600" b="1" dirty="0">
                <a:cs typeface="Arial" panose="020B0604020202020204" pitchFamily="34" charset="0"/>
              </a:rPr>
              <a:t>Networking and Partnerships </a:t>
            </a:r>
            <a:r>
              <a:rPr lang="en-US" sz="1600" dirty="0">
                <a:cs typeface="Arial" panose="020B0604020202020204" pitchFamily="34" charset="0"/>
              </a:rPr>
              <a:t>- Facilitate collaboration among stakeholders.</a:t>
            </a:r>
          </a:p>
        </p:txBody>
      </p:sp>
      <p:sp>
        <p:nvSpPr>
          <p:cNvPr id="3" name="Foliennummernplatzhalter 6">
            <a:extLst>
              <a:ext uri="{FF2B5EF4-FFF2-40B4-BE49-F238E27FC236}">
                <a16:creationId xmlns:a16="http://schemas.microsoft.com/office/drawing/2014/main" id="{55E1E29E-68F3-2A5D-1C39-826C0E566E9C}"/>
              </a:ext>
            </a:extLst>
          </p:cNvPr>
          <p:cNvSpPr txBox="1">
            <a:spLocks/>
          </p:cNvSpPr>
          <p:nvPr/>
        </p:nvSpPr>
        <p:spPr>
          <a:xfrm>
            <a:off x="8610600" y="6356350"/>
            <a:ext cx="2743200" cy="365125"/>
          </a:xfrm>
          <a:prstGeom prst="rect">
            <a:avLst/>
          </a:prstGeom>
        </p:spPr>
        <p:txBody>
          <a:bodyPr vert="horz" lIns="91440" tIns="45720" rIns="91440" bIns="45720" rtlCol="0" anchor="ctr">
            <a:normAutofit/>
          </a:bodyPr>
          <a:lstStyle>
            <a:defPPr>
              <a:defRPr lang="zh-CN"/>
            </a:defPPr>
            <a:lvl1pPr algn="r">
              <a:defRPr sz="1200">
                <a:solidFill>
                  <a:schemeClr val="tx1">
                    <a:tint val="75000"/>
                  </a:schemeClr>
                </a:solidFill>
              </a:defRPr>
            </a:lvl1pPr>
            <a:lvl2pPr marL="304815"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9AE70B2-8BF9-45C0-BB95-33D1B9D3A854}" type="slidenum">
              <a:rPr lang="zh-CN" altLang="en-US" smtClean="0"/>
              <a:pPr/>
              <a:t>25</a:t>
            </a:fld>
            <a:endParaRPr lang="zh-CN" altLang="en-US" dirty="0"/>
          </a:p>
        </p:txBody>
      </p:sp>
      <p:sp>
        <p:nvSpPr>
          <p:cNvPr id="4" name="Title 1">
            <a:extLst>
              <a:ext uri="{FF2B5EF4-FFF2-40B4-BE49-F238E27FC236}">
                <a16:creationId xmlns:a16="http://schemas.microsoft.com/office/drawing/2014/main" id="{D3516BA7-4515-F8CE-DC13-9223159A227B}"/>
              </a:ext>
            </a:extLst>
          </p:cNvPr>
          <p:cNvSpPr txBox="1">
            <a:spLocks/>
          </p:cNvSpPr>
          <p:nvPr/>
        </p:nvSpPr>
        <p:spPr>
          <a:xfrm>
            <a:off x="563218" y="321199"/>
            <a:ext cx="10981083" cy="467696"/>
          </a:xfrm>
          <a:prstGeom prst="rect">
            <a:avLst/>
          </a:prstGeom>
          <a:noFill/>
          <a:ln>
            <a:noFill/>
          </a:ln>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2400" b="1" dirty="0">
                <a:ln w="12700" cmpd="sng">
                  <a:noFill/>
                  <a:prstDash val="solid"/>
                </a:ln>
                <a:solidFill>
                  <a:srgbClr val="4DA8F5"/>
                </a:solidFill>
                <a:latin typeface="Arial" panose="020B0604020202020204" pitchFamily="34" charset="0"/>
                <a:cs typeface="Arial" panose="020B0604020202020204" pitchFamily="34" charset="0"/>
              </a:rPr>
              <a:t>Stakeholder mobilization for enabling the implementation of the IS</a:t>
            </a:r>
            <a:br>
              <a:rPr lang="en-US" sz="2400" dirty="0">
                <a:solidFill>
                  <a:srgbClr val="4DA8F5"/>
                </a:solidFill>
                <a:effectLst/>
                <a:latin typeface="Arial" panose="020B0604020202020204" pitchFamily="34" charset="0"/>
                <a:cs typeface="Arial" panose="020B0604020202020204" pitchFamily="34" charset="0"/>
              </a:rPr>
            </a:br>
            <a:r>
              <a:rPr lang="en-US" sz="2400" b="1" dirty="0">
                <a:ln w="12700" cmpd="sng">
                  <a:noFill/>
                  <a:prstDash val="solid"/>
                </a:ln>
                <a:solidFill>
                  <a:srgbClr val="4DA8F5"/>
                </a:solidFill>
                <a:latin typeface="Arial" panose="020B0604020202020204" pitchFamily="34" charset="0"/>
                <a:cs typeface="Arial" panose="020B0604020202020204" pitchFamily="34" charset="0"/>
              </a:rPr>
              <a:t> </a:t>
            </a:r>
            <a:br>
              <a:rPr lang="en-US" altLang="en-US" sz="2400" b="1" dirty="0">
                <a:ln w="12700" cmpd="sng">
                  <a:noFill/>
                  <a:prstDash val="solid"/>
                </a:ln>
                <a:solidFill>
                  <a:srgbClr val="4DA8F5"/>
                </a:solidFill>
                <a:latin typeface="Arial" panose="020B0604020202020204" pitchFamily="34" charset="0"/>
                <a:cs typeface="Arial" panose="020B0604020202020204" pitchFamily="34" charset="0"/>
              </a:rPr>
            </a:br>
            <a:endParaRPr lang="en-US" altLang="en-US" sz="2400" b="1" dirty="0">
              <a:ln w="12700" cmpd="sng">
                <a:noFill/>
                <a:prstDash val="solid"/>
              </a:ln>
              <a:solidFill>
                <a:srgbClr val="4DA8F5"/>
              </a:solidFill>
              <a:latin typeface="Arial" panose="020B0604020202020204" pitchFamily="34" charset="0"/>
              <a:cs typeface="Arial" panose="020B0604020202020204" pitchFamily="34" charset="0"/>
            </a:endParaRPr>
          </a:p>
        </p:txBody>
      </p:sp>
      <p:sp>
        <p:nvSpPr>
          <p:cNvPr id="6" name="Fußzeilenplatzhalter 6">
            <a:extLst>
              <a:ext uri="{FF2B5EF4-FFF2-40B4-BE49-F238E27FC236}">
                <a16:creationId xmlns:a16="http://schemas.microsoft.com/office/drawing/2014/main" id="{E5BB4EB3-0B05-E332-9244-79524E68BD01}"/>
              </a:ext>
            </a:extLst>
          </p:cNvPr>
          <p:cNvSpPr txBox="1">
            <a:spLocks/>
          </p:cNvSpPr>
          <p:nvPr/>
        </p:nvSpPr>
        <p:spPr>
          <a:xfrm>
            <a:off x="4191000" y="6378118"/>
            <a:ext cx="4114800" cy="365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altLang="zh-CN" sz="1100" dirty="0">
                <a:solidFill>
                  <a:schemeClr val="tx1">
                    <a:tint val="75000"/>
                  </a:schemeClr>
                </a:solidFill>
                <a:latin typeface="+mn-lt"/>
              </a:rPr>
              <a:t>WEBINAR </a:t>
            </a:r>
            <a:r>
              <a:rPr lang="de-AT" altLang="zh-CN" sz="1100" dirty="0" err="1">
                <a:solidFill>
                  <a:schemeClr val="tx1">
                    <a:tint val="75000"/>
                  </a:schemeClr>
                </a:solidFill>
                <a:latin typeface="+mn-lt"/>
              </a:rPr>
              <a:t>stakeholder</a:t>
            </a:r>
            <a:r>
              <a:rPr lang="de-AT" altLang="zh-CN" sz="1100" dirty="0">
                <a:solidFill>
                  <a:schemeClr val="tx1">
                    <a:tint val="75000"/>
                  </a:schemeClr>
                </a:solidFill>
                <a:latin typeface="+mn-lt"/>
              </a:rPr>
              <a:t> </a:t>
            </a:r>
            <a:r>
              <a:rPr lang="de-AT" altLang="zh-CN" sz="1100" dirty="0" err="1">
                <a:solidFill>
                  <a:schemeClr val="tx1">
                    <a:tint val="75000"/>
                  </a:schemeClr>
                </a:solidFill>
                <a:latin typeface="+mn-lt"/>
              </a:rPr>
              <a:t>mobilisation</a:t>
            </a:r>
            <a:r>
              <a:rPr lang="de-AT" altLang="zh-CN" sz="1100" dirty="0">
                <a:solidFill>
                  <a:schemeClr val="tx1">
                    <a:tint val="75000"/>
                  </a:schemeClr>
                </a:solidFill>
                <a:latin typeface="+mn-lt"/>
              </a:rPr>
              <a:t> &amp; </a:t>
            </a:r>
            <a:r>
              <a:rPr lang="de-AT" altLang="zh-CN" sz="1100" dirty="0" err="1">
                <a:solidFill>
                  <a:schemeClr val="tx1">
                    <a:tint val="75000"/>
                  </a:schemeClr>
                </a:solidFill>
                <a:latin typeface="+mn-lt"/>
              </a:rPr>
              <a:t>roadmapping</a:t>
            </a:r>
            <a:r>
              <a:rPr lang="de-AT" altLang="zh-CN" sz="1100" dirty="0">
                <a:solidFill>
                  <a:schemeClr val="tx1">
                    <a:tint val="75000"/>
                  </a:schemeClr>
                </a:solidFill>
                <a:latin typeface="+mn-lt"/>
              </a:rPr>
              <a:t> / EI-JKU</a:t>
            </a:r>
            <a:endParaRPr lang="zh-CN" altLang="en-US" sz="1100" dirty="0">
              <a:solidFill>
                <a:schemeClr val="tx1">
                  <a:tint val="75000"/>
                </a:schemeClr>
              </a:solidFill>
              <a:latin typeface="+mn-lt"/>
            </a:endParaRPr>
          </a:p>
        </p:txBody>
      </p:sp>
      <p:sp>
        <p:nvSpPr>
          <p:cNvPr id="7" name="Datumsplatzhalter 5">
            <a:extLst>
              <a:ext uri="{FF2B5EF4-FFF2-40B4-BE49-F238E27FC236}">
                <a16:creationId xmlns:a16="http://schemas.microsoft.com/office/drawing/2014/main" id="{5A8382B5-C328-0E32-FA0A-4021D8C9F405}"/>
              </a:ext>
            </a:extLst>
          </p:cNvPr>
          <p:cNvSpPr txBox="1">
            <a:spLocks/>
          </p:cNvSpPr>
          <p:nvPr/>
        </p:nvSpPr>
        <p:spPr>
          <a:xfrm>
            <a:off x="990600" y="6378118"/>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ltLang="zh-CN" sz="1100" dirty="0">
                <a:solidFill>
                  <a:schemeClr val="tx1">
                    <a:tint val="75000"/>
                  </a:schemeClr>
                </a:solidFill>
              </a:rPr>
              <a:t>2024/10/08</a:t>
            </a:r>
            <a:endParaRPr lang="zh-CN" altLang="en-US" sz="1100" dirty="0">
              <a:solidFill>
                <a:schemeClr val="tx1">
                  <a:tint val="75000"/>
                </a:schemeClr>
              </a:solidFill>
            </a:endParaRPr>
          </a:p>
        </p:txBody>
      </p:sp>
      <p:pic>
        <p:nvPicPr>
          <p:cNvPr id="2" name="Grafik 1">
            <a:extLst>
              <a:ext uri="{FF2B5EF4-FFF2-40B4-BE49-F238E27FC236}">
                <a16:creationId xmlns:a16="http://schemas.microsoft.com/office/drawing/2014/main" id="{7A8584F7-DF7B-1EA1-DEF6-AD396499BD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5679" y="6179581"/>
            <a:ext cx="1342287" cy="505255"/>
          </a:xfrm>
          <a:prstGeom prst="rect">
            <a:avLst/>
          </a:prstGeom>
        </p:spPr>
      </p:pic>
      <p:pic>
        <p:nvPicPr>
          <p:cNvPr id="12" name="Grafik 11">
            <a:extLst>
              <a:ext uri="{FF2B5EF4-FFF2-40B4-BE49-F238E27FC236}">
                <a16:creationId xmlns:a16="http://schemas.microsoft.com/office/drawing/2014/main" id="{E541375B-1510-092D-D9D9-41B103ED8423}"/>
              </a:ext>
            </a:extLst>
          </p:cNvPr>
          <p:cNvPicPr>
            <a:picLocks noChangeAspect="1"/>
          </p:cNvPicPr>
          <p:nvPr/>
        </p:nvPicPr>
        <p:blipFill>
          <a:blip r:embed="rId4"/>
          <a:stretch>
            <a:fillRect/>
          </a:stretch>
        </p:blipFill>
        <p:spPr>
          <a:xfrm>
            <a:off x="9176667" y="3966767"/>
            <a:ext cx="1731299" cy="1439074"/>
          </a:xfrm>
          <a:prstGeom prst="rect">
            <a:avLst/>
          </a:prstGeom>
        </p:spPr>
      </p:pic>
    </p:spTree>
    <p:extLst>
      <p:ext uri="{BB962C8B-B14F-4D97-AF65-F5344CB8AC3E}">
        <p14:creationId xmlns:p14="http://schemas.microsoft.com/office/powerpoint/2010/main" val="722985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D2D11E2D-9835-4BC7-544F-1E12A5D6DCA8}"/>
              </a:ext>
            </a:extLst>
          </p:cNvPr>
          <p:cNvSpPr/>
          <p:nvPr/>
        </p:nvSpPr>
        <p:spPr>
          <a:xfrm>
            <a:off x="613774" y="911270"/>
            <a:ext cx="6669691" cy="5804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2" name="Grafik 1"/>
          <p:cNvPicPr>
            <a:picLocks noChangeAspect="1"/>
          </p:cNvPicPr>
          <p:nvPr/>
        </p:nvPicPr>
        <p:blipFill rotWithShape="1">
          <a:blip r:embed="rId2"/>
          <a:srcRect l="30000" t="58889" r="47083" b="27037"/>
          <a:stretch/>
        </p:blipFill>
        <p:spPr>
          <a:xfrm>
            <a:off x="8284234" y="224600"/>
            <a:ext cx="3403600" cy="1175789"/>
          </a:xfrm>
          <a:prstGeom prst="rect">
            <a:avLst/>
          </a:prstGeom>
        </p:spPr>
      </p:pic>
      <p:sp>
        <p:nvSpPr>
          <p:cNvPr id="5" name="Text Box 22">
            <a:extLst>
              <a:ext uri="{FF2B5EF4-FFF2-40B4-BE49-F238E27FC236}">
                <a16:creationId xmlns:a16="http://schemas.microsoft.com/office/drawing/2014/main" id="{461B2C14-E400-303A-3544-96DAA8C760B3}"/>
              </a:ext>
            </a:extLst>
          </p:cNvPr>
          <p:cNvSpPr txBox="1"/>
          <p:nvPr/>
        </p:nvSpPr>
        <p:spPr>
          <a:xfrm>
            <a:off x="9174480" y="3982632"/>
            <a:ext cx="2642235" cy="3683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file"/>
              </a:rPr>
              <a:t>CORALIS EU project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 Box 20">
            <a:extLst>
              <a:ext uri="{FF2B5EF4-FFF2-40B4-BE49-F238E27FC236}">
                <a16:creationId xmlns:a16="http://schemas.microsoft.com/office/drawing/2014/main" id="{8B17228A-18E5-84BA-EFC4-C08A3EBEDAA6}"/>
              </a:ext>
            </a:extLst>
          </p:cNvPr>
          <p:cNvSpPr txBox="1"/>
          <p:nvPr/>
        </p:nvSpPr>
        <p:spPr>
          <a:xfrm>
            <a:off x="9174480" y="2504987"/>
            <a:ext cx="3017520" cy="3683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hlinkClick r:id="rId4"/>
              </a:rPr>
              <a:t>www.coralis-h2020.eu</a:t>
            </a:r>
          </a:p>
        </p:txBody>
      </p:sp>
      <p:sp>
        <p:nvSpPr>
          <p:cNvPr id="7" name="Text Box 21">
            <a:extLst>
              <a:ext uri="{FF2B5EF4-FFF2-40B4-BE49-F238E27FC236}">
                <a16:creationId xmlns:a16="http://schemas.microsoft.com/office/drawing/2014/main" id="{6D21B61B-5995-9818-A7ED-F0181F43FB91}"/>
              </a:ext>
            </a:extLst>
          </p:cNvPr>
          <p:cNvSpPr txBox="1"/>
          <p:nvPr/>
        </p:nvSpPr>
        <p:spPr>
          <a:xfrm>
            <a:off x="9174480" y="3242857"/>
            <a:ext cx="3017520" cy="3683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5"/>
              </a:rPr>
              <a:t>info</a:t>
            </a:r>
            <a:r>
              <a:rPr kumimoji="0" lang=""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5"/>
              </a:rPr>
              <a:t>coralis</a:t>
            </a: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5"/>
              </a:rPr>
              <a:t>@</a:t>
            </a:r>
            <a:r>
              <a:rPr kumimoji="0" lang=""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5"/>
              </a:rPr>
              <a:t>fcirce.es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 Box 23">
            <a:extLst>
              <a:ext uri="{FF2B5EF4-FFF2-40B4-BE49-F238E27FC236}">
                <a16:creationId xmlns:a16="http://schemas.microsoft.com/office/drawing/2014/main" id="{E0CF57AB-0AD1-4F58-37DD-5AADFEC9E9F2}"/>
              </a:ext>
            </a:extLst>
          </p:cNvPr>
          <p:cNvSpPr txBox="1"/>
          <p:nvPr/>
        </p:nvSpPr>
        <p:spPr>
          <a:xfrm>
            <a:off x="9174480" y="4721772"/>
            <a:ext cx="3017520" cy="3683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6" action="ppaction://hlinkfile"/>
              </a:rPr>
              <a:t>@CoralisEu</a:t>
            </a: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800" b="0" i="0" u="none" strike="noStrike" kern="1200" cap="none" spc="0" normalizeH="0" baseline="0" noProof="0">
                <a:ln>
                  <a:noFill/>
                </a:ln>
                <a:solidFill>
                  <a:srgbClr val="0667CF"/>
                </a:solidFill>
                <a:effectLst/>
                <a:uLnTx/>
                <a:uFillTx/>
                <a:latin typeface="Arial" panose="020B0604020202020204" pitchFamily="34" charset="0"/>
                <a:ea typeface="+mn-ea"/>
                <a:cs typeface="Arial" panose="020B0604020202020204" pitchFamily="34" charset="0"/>
              </a:rPr>
              <a:t>#CoralisEu</a:t>
            </a:r>
          </a:p>
        </p:txBody>
      </p:sp>
      <p:sp>
        <p:nvSpPr>
          <p:cNvPr id="11" name="Text Box 24">
            <a:extLst>
              <a:ext uri="{FF2B5EF4-FFF2-40B4-BE49-F238E27FC236}">
                <a16:creationId xmlns:a16="http://schemas.microsoft.com/office/drawing/2014/main" id="{29E8905D-A40B-0584-41B9-1E836473730C}"/>
              </a:ext>
            </a:extLst>
          </p:cNvPr>
          <p:cNvSpPr txBox="1"/>
          <p:nvPr/>
        </p:nvSpPr>
        <p:spPr>
          <a:xfrm>
            <a:off x="9174480" y="5459642"/>
            <a:ext cx="3017520" cy="3683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7" action="ppaction://hlinkfile"/>
              </a:rPr>
              <a:t>@CORALIS.EU</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2" name="Picture 2" descr="5555">
            <a:hlinkClick r:id="rId5"/>
            <a:extLst>
              <a:ext uri="{FF2B5EF4-FFF2-40B4-BE49-F238E27FC236}">
                <a16:creationId xmlns:a16="http://schemas.microsoft.com/office/drawing/2014/main" id="{2520AB77-966A-C78C-EBA6-B27EDE5BC642}"/>
              </a:ext>
            </a:extLst>
          </p:cNvPr>
          <p:cNvPicPr>
            <a:picLocks noChangeAspect="1"/>
          </p:cNvPicPr>
          <p:nvPr/>
        </p:nvPicPr>
        <p:blipFill>
          <a:blip r:embed="rId8"/>
          <a:stretch>
            <a:fillRect/>
          </a:stretch>
        </p:blipFill>
        <p:spPr>
          <a:xfrm>
            <a:off x="8604250" y="3141892"/>
            <a:ext cx="570230" cy="570230"/>
          </a:xfrm>
          <a:prstGeom prst="rect">
            <a:avLst/>
          </a:prstGeom>
          <a:solidFill>
            <a:schemeClr val="bg1"/>
          </a:solidFill>
        </p:spPr>
      </p:pic>
      <p:pic>
        <p:nvPicPr>
          <p:cNvPr id="13" name="Picture 5" descr="3333">
            <a:hlinkClick r:id="rId6" action="ppaction://hlinkfile"/>
            <a:extLst>
              <a:ext uri="{FF2B5EF4-FFF2-40B4-BE49-F238E27FC236}">
                <a16:creationId xmlns:a16="http://schemas.microsoft.com/office/drawing/2014/main" id="{A5DE167B-F53B-0227-4F81-9397D3C7D8EB}"/>
              </a:ext>
            </a:extLst>
          </p:cNvPr>
          <p:cNvPicPr>
            <a:picLocks noChangeAspect="1"/>
          </p:cNvPicPr>
          <p:nvPr/>
        </p:nvPicPr>
        <p:blipFill>
          <a:blip r:embed="rId9"/>
          <a:stretch>
            <a:fillRect/>
          </a:stretch>
        </p:blipFill>
        <p:spPr>
          <a:xfrm>
            <a:off x="8604250" y="4620807"/>
            <a:ext cx="570865" cy="570230"/>
          </a:xfrm>
          <a:prstGeom prst="rect">
            <a:avLst/>
          </a:prstGeom>
          <a:solidFill>
            <a:schemeClr val="bg1"/>
          </a:solidFill>
        </p:spPr>
      </p:pic>
      <p:pic>
        <p:nvPicPr>
          <p:cNvPr id="14" name="Picture 10" descr="2222">
            <a:hlinkClick r:id="rId7" action="ppaction://hlinkfile"/>
            <a:extLst>
              <a:ext uri="{FF2B5EF4-FFF2-40B4-BE49-F238E27FC236}">
                <a16:creationId xmlns:a16="http://schemas.microsoft.com/office/drawing/2014/main" id="{18538858-319E-C427-EA40-C6C1C25B774E}"/>
              </a:ext>
            </a:extLst>
          </p:cNvPr>
          <p:cNvPicPr>
            <a:picLocks noChangeAspect="1"/>
          </p:cNvPicPr>
          <p:nvPr/>
        </p:nvPicPr>
        <p:blipFill>
          <a:blip r:embed="rId10"/>
          <a:stretch>
            <a:fillRect/>
          </a:stretch>
        </p:blipFill>
        <p:spPr>
          <a:xfrm>
            <a:off x="8601710" y="5358677"/>
            <a:ext cx="572770" cy="570865"/>
          </a:xfrm>
          <a:prstGeom prst="rect">
            <a:avLst/>
          </a:prstGeom>
          <a:solidFill>
            <a:schemeClr val="bg1"/>
          </a:solidFill>
        </p:spPr>
      </p:pic>
      <p:pic>
        <p:nvPicPr>
          <p:cNvPr id="15" name="Picture 11" descr="1111">
            <a:hlinkClick r:id="rId3" action="ppaction://hlinkfile"/>
            <a:extLst>
              <a:ext uri="{FF2B5EF4-FFF2-40B4-BE49-F238E27FC236}">
                <a16:creationId xmlns:a16="http://schemas.microsoft.com/office/drawing/2014/main" id="{3F8FEF88-7098-7CC2-5D2F-C21F2244C64F}"/>
              </a:ext>
            </a:extLst>
          </p:cNvPr>
          <p:cNvPicPr>
            <a:picLocks noChangeAspect="1"/>
          </p:cNvPicPr>
          <p:nvPr/>
        </p:nvPicPr>
        <p:blipFill>
          <a:blip r:embed="rId11"/>
          <a:stretch>
            <a:fillRect/>
          </a:stretch>
        </p:blipFill>
        <p:spPr>
          <a:xfrm>
            <a:off x="8604250" y="3881667"/>
            <a:ext cx="570865" cy="570230"/>
          </a:xfrm>
          <a:prstGeom prst="rect">
            <a:avLst/>
          </a:prstGeom>
          <a:solidFill>
            <a:schemeClr val="bg1"/>
          </a:solidFill>
        </p:spPr>
      </p:pic>
      <p:pic>
        <p:nvPicPr>
          <p:cNvPr id="16" name="Picture 18" descr="4444">
            <a:hlinkClick r:id="rId4"/>
            <a:extLst>
              <a:ext uri="{FF2B5EF4-FFF2-40B4-BE49-F238E27FC236}">
                <a16:creationId xmlns:a16="http://schemas.microsoft.com/office/drawing/2014/main" id="{C6F32196-F914-2C46-A556-F47894B37846}"/>
              </a:ext>
            </a:extLst>
          </p:cNvPr>
          <p:cNvPicPr>
            <a:picLocks noChangeAspect="1"/>
          </p:cNvPicPr>
          <p:nvPr/>
        </p:nvPicPr>
        <p:blipFill>
          <a:blip r:embed="rId12"/>
          <a:stretch>
            <a:fillRect/>
          </a:stretch>
        </p:blipFill>
        <p:spPr>
          <a:xfrm>
            <a:off x="8603615" y="2403387"/>
            <a:ext cx="570865" cy="570865"/>
          </a:xfrm>
          <a:prstGeom prst="rect">
            <a:avLst/>
          </a:prstGeom>
          <a:solidFill>
            <a:schemeClr val="bg1"/>
          </a:solidFill>
        </p:spPr>
      </p:pic>
      <p:sp>
        <p:nvSpPr>
          <p:cNvPr id="22" name="Text Box 12">
            <a:extLst>
              <a:ext uri="{FF2B5EF4-FFF2-40B4-BE49-F238E27FC236}">
                <a16:creationId xmlns:a16="http://schemas.microsoft.com/office/drawing/2014/main" id="{951BB8F3-0B2F-A626-40E4-4DEC9742FFDE}"/>
              </a:ext>
            </a:extLst>
          </p:cNvPr>
          <p:cNvSpPr txBox="1"/>
          <p:nvPr/>
        </p:nvSpPr>
        <p:spPr>
          <a:xfrm>
            <a:off x="2101457" y="3633420"/>
            <a:ext cx="5182008" cy="132343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Johannes Lindorfer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Energy Institute at the Johannes Kepler University Linz, Austria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hlinkClick r:id="rId13"/>
              </a:rPr>
              <a:t>lindorfer@energieinstitut-linz.at</a:t>
            </a: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Text Box 12">
            <a:extLst>
              <a:ext uri="{FF2B5EF4-FFF2-40B4-BE49-F238E27FC236}">
                <a16:creationId xmlns:a16="http://schemas.microsoft.com/office/drawing/2014/main" id="{C05D5014-ED8D-F562-2B40-315FA588028C}"/>
              </a:ext>
            </a:extLst>
          </p:cNvPr>
          <p:cNvSpPr txBox="1"/>
          <p:nvPr/>
        </p:nvSpPr>
        <p:spPr>
          <a:xfrm>
            <a:off x="707602" y="5387013"/>
            <a:ext cx="5296191" cy="132343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Melanie Knöbl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Energy Institute at the Johannes Kepler University Linz, Austria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hlinkClick r:id="rId14"/>
              </a:rPr>
              <a:t>knoebl@energieinstitut-linz.at</a:t>
            </a: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pic>
        <p:nvPicPr>
          <p:cNvPr id="24" name="Picture 4" descr="Johannes Lindorfer">
            <a:extLst>
              <a:ext uri="{FF2B5EF4-FFF2-40B4-BE49-F238E27FC236}">
                <a16:creationId xmlns:a16="http://schemas.microsoft.com/office/drawing/2014/main" id="{F9FC234B-6318-E2D4-54BB-CA30FF051C8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13774" y="2768712"/>
            <a:ext cx="1393855" cy="20900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Melanie Knöbl">
            <a:extLst>
              <a:ext uri="{FF2B5EF4-FFF2-40B4-BE49-F238E27FC236}">
                <a16:creationId xmlns:a16="http://schemas.microsoft.com/office/drawing/2014/main" id="{64844A7F-D04B-C821-80B6-AA8E0724188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89610" y="4626156"/>
            <a:ext cx="1393855" cy="2090057"/>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12">
            <a:extLst>
              <a:ext uri="{FF2B5EF4-FFF2-40B4-BE49-F238E27FC236}">
                <a16:creationId xmlns:a16="http://schemas.microsoft.com/office/drawing/2014/main" id="{3E570743-C069-E959-D9D9-1174F5DEB540}"/>
              </a:ext>
            </a:extLst>
          </p:cNvPr>
          <p:cNvSpPr txBox="1"/>
          <p:nvPr/>
        </p:nvSpPr>
        <p:spPr>
          <a:xfrm>
            <a:off x="2281742" y="1985664"/>
            <a:ext cx="3777297"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Marianna Kambanou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Linköping University, Sweden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7"/>
              </a:rPr>
              <a:t>marianna.kambanou@liu.se</a:t>
            </a:r>
            <a:endParaRPr kumimoji="0" lang="en-US" alt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7" name="Picture 26" descr="A person smiling at the camera&#10;&#10;Description automatically generated">
            <a:extLst>
              <a:ext uri="{FF2B5EF4-FFF2-40B4-BE49-F238E27FC236}">
                <a16:creationId xmlns:a16="http://schemas.microsoft.com/office/drawing/2014/main" id="{133EB202-086D-4083-6216-7E9ACCE705A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919731" y="911270"/>
            <a:ext cx="1393244" cy="2090057"/>
          </a:xfrm>
          <a:prstGeom prst="rect">
            <a:avLst/>
          </a:prstGeom>
        </p:spPr>
      </p:pic>
      <p:sp>
        <p:nvSpPr>
          <p:cNvPr id="28" name="Title 8">
            <a:extLst>
              <a:ext uri="{FF2B5EF4-FFF2-40B4-BE49-F238E27FC236}">
                <a16:creationId xmlns:a16="http://schemas.microsoft.com/office/drawing/2014/main" id="{4A12D929-49B4-595E-65F7-A0CF8E70994F}"/>
              </a:ext>
            </a:extLst>
          </p:cNvPr>
          <p:cNvSpPr txBox="1">
            <a:spLocks/>
          </p:cNvSpPr>
          <p:nvPr/>
        </p:nvSpPr>
        <p:spPr>
          <a:xfrm>
            <a:off x="613773" y="1143883"/>
            <a:ext cx="5572571" cy="1552310"/>
          </a:xfrm>
          <a:prstGeom prst="rect">
            <a:avLst/>
          </a:prstGeom>
        </p:spPr>
        <p:txBody>
          <a:bodyP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You are welcome to contact us!</a:t>
            </a:r>
            <a:b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endPar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961105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588" y="-79012"/>
            <a:ext cx="10515600" cy="1325563"/>
          </a:xfrm>
        </p:spPr>
        <p:txBody>
          <a:bodyPr/>
          <a:lstStyle/>
          <a:p>
            <a:r>
              <a:rPr lang="en-US" altLang="en-US" dirty="0">
                <a:solidFill>
                  <a:srgbClr val="4DA8F5"/>
                </a:solidFill>
                <a:effectLst/>
                <a:latin typeface="Arial" panose="020B0604020202020204" pitchFamily="34" charset="0"/>
                <a:cs typeface="Arial" panose="020B0604020202020204" pitchFamily="34" charset="0"/>
              </a:rPr>
              <a:t>Agenda</a:t>
            </a:r>
            <a:br>
              <a:rPr lang="en-US" altLang="en-US" dirty="0">
                <a:solidFill>
                  <a:srgbClr val="4DA8F5"/>
                </a:solidFill>
                <a:effectLst/>
                <a:latin typeface="Arial" panose="020B0604020202020204" pitchFamily="34" charset="0"/>
                <a:cs typeface="Arial" panose="020B0604020202020204" pitchFamily="34" charset="0"/>
              </a:rPr>
            </a:br>
            <a:endParaRPr lang="en-US" altLang="en-US" sz="1800" dirty="0">
              <a:solidFill>
                <a:srgbClr val="4DA8F5"/>
              </a:solidFill>
              <a:effectLst/>
              <a:latin typeface="Arial" panose="020B0604020202020204" pitchFamily="34" charset="0"/>
              <a:cs typeface="Arial" panose="020B0604020202020204" pitchFamily="34" charset="0"/>
            </a:endParaRPr>
          </a:p>
        </p:txBody>
      </p:sp>
      <p:sp>
        <p:nvSpPr>
          <p:cNvPr id="5" name="Datumsplatzhalter 5">
            <a:extLst>
              <a:ext uri="{FF2B5EF4-FFF2-40B4-BE49-F238E27FC236}">
                <a16:creationId xmlns:a16="http://schemas.microsoft.com/office/drawing/2014/main" id="{02C7E608-EA31-9A27-C983-76E0ACF95A40}"/>
              </a:ext>
            </a:extLst>
          </p:cNvPr>
          <p:cNvSpPr>
            <a:spLocks noGrp="1"/>
          </p:cNvSpPr>
          <p:nvPr>
            <p:ph type="dt" sz="half" idx="10"/>
          </p:nvPr>
        </p:nvSpPr>
        <p:spPr>
          <a:xfrm>
            <a:off x="990600" y="6229267"/>
            <a:ext cx="2743200" cy="365125"/>
          </a:xfrm>
        </p:spPr>
        <p:txBody>
          <a:bodyPr/>
          <a:lstStyle/>
          <a:p>
            <a:r>
              <a:rPr lang="de-DE" altLang="zh-CN" dirty="0"/>
              <a:t>2024/10/08</a:t>
            </a:r>
            <a:endParaRPr lang="zh-CN" altLang="en-US" dirty="0"/>
          </a:p>
        </p:txBody>
      </p:sp>
      <p:sp>
        <p:nvSpPr>
          <p:cNvPr id="6" name="Fußzeilenplatzhalter 6">
            <a:extLst>
              <a:ext uri="{FF2B5EF4-FFF2-40B4-BE49-F238E27FC236}">
                <a16:creationId xmlns:a16="http://schemas.microsoft.com/office/drawing/2014/main" id="{E7BCFB42-8EC1-F03E-EA01-7AAFFB4A87E9}"/>
              </a:ext>
            </a:extLst>
          </p:cNvPr>
          <p:cNvSpPr>
            <a:spLocks noGrp="1"/>
          </p:cNvSpPr>
          <p:nvPr>
            <p:ph type="ftr" sz="quarter" idx="11"/>
          </p:nvPr>
        </p:nvSpPr>
        <p:spPr>
          <a:xfrm>
            <a:off x="4191000" y="6229267"/>
            <a:ext cx="4114800" cy="365125"/>
          </a:xfrm>
        </p:spPr>
        <p:txBody>
          <a:bodyPr>
            <a:normAutofit fontScale="92500"/>
          </a:bodyPr>
          <a:lstStyle/>
          <a:p>
            <a:r>
              <a:rPr lang="de-AT" altLang="zh-CN" dirty="0"/>
              <a:t>WEBINAR </a:t>
            </a:r>
            <a:r>
              <a:rPr lang="de-AT" altLang="zh-CN" dirty="0" err="1"/>
              <a:t>stakeholder</a:t>
            </a:r>
            <a:r>
              <a:rPr lang="de-AT" altLang="zh-CN" dirty="0"/>
              <a:t> </a:t>
            </a:r>
            <a:r>
              <a:rPr lang="de-AT" altLang="zh-CN" dirty="0" err="1"/>
              <a:t>mobilisation</a:t>
            </a:r>
            <a:r>
              <a:rPr lang="de-AT" altLang="zh-CN" dirty="0"/>
              <a:t> &amp; </a:t>
            </a:r>
            <a:r>
              <a:rPr lang="de-AT" altLang="zh-CN" dirty="0" err="1"/>
              <a:t>roadmapping</a:t>
            </a:r>
            <a:r>
              <a:rPr lang="de-AT" altLang="zh-CN" dirty="0"/>
              <a:t> / EI-JKU</a:t>
            </a:r>
            <a:endParaRPr lang="zh-CN" altLang="en-US" dirty="0"/>
          </a:p>
        </p:txBody>
      </p:sp>
      <p:sp>
        <p:nvSpPr>
          <p:cNvPr id="7" name="Foliennummernplatzhalter 7">
            <a:extLst>
              <a:ext uri="{FF2B5EF4-FFF2-40B4-BE49-F238E27FC236}">
                <a16:creationId xmlns:a16="http://schemas.microsoft.com/office/drawing/2014/main" id="{A4CC9582-C79C-BB30-74A3-1B5340DAB7A9}"/>
              </a:ext>
            </a:extLst>
          </p:cNvPr>
          <p:cNvSpPr txBox="1">
            <a:spLocks/>
          </p:cNvSpPr>
          <p:nvPr/>
        </p:nvSpPr>
        <p:spPr>
          <a:xfrm>
            <a:off x="8763000" y="6378118"/>
            <a:ext cx="2743200" cy="365125"/>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3</a:t>
            </a:fld>
            <a:endParaRPr lang="zh-CN" altLang="en-US"/>
          </a:p>
        </p:txBody>
      </p:sp>
      <p:sp>
        <p:nvSpPr>
          <p:cNvPr id="11" name="Content Placeholder 2">
            <a:extLst>
              <a:ext uri="{FF2B5EF4-FFF2-40B4-BE49-F238E27FC236}">
                <a16:creationId xmlns:a16="http://schemas.microsoft.com/office/drawing/2014/main" id="{1968EE11-4DDD-AC8E-20FC-814527EDBFE0}"/>
              </a:ext>
            </a:extLst>
          </p:cNvPr>
          <p:cNvSpPr txBox="1">
            <a:spLocks/>
          </p:cNvSpPr>
          <p:nvPr/>
        </p:nvSpPr>
        <p:spPr>
          <a:xfrm>
            <a:off x="648588" y="1144520"/>
            <a:ext cx="10515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base">
              <a:lnSpc>
                <a:spcPct val="130000"/>
              </a:lnSpc>
              <a:spcBef>
                <a:spcPts val="400"/>
              </a:spcBef>
              <a:spcAft>
                <a:spcPts val="200"/>
              </a:spcAft>
              <a:buClrTx/>
              <a:buSzTx/>
              <a:buNone/>
              <a:tabLst/>
            </a:pPr>
            <a:r>
              <a:rPr lang="de-DE" altLang="de-DE" sz="1300" b="1" dirty="0" err="1">
                <a:solidFill>
                  <a:schemeClr val="tx1"/>
                </a:solidFill>
                <a:latin typeface="Arial" panose="020B0604020202020204" pitchFamily="34" charset="0"/>
                <a:cs typeface="Arial" panose="020B0604020202020204" pitchFamily="34" charset="0"/>
              </a:rPr>
              <a:t>Introduction</a:t>
            </a:r>
            <a:r>
              <a:rPr lang="de-DE" altLang="de-DE" sz="1300" b="1" dirty="0">
                <a:solidFill>
                  <a:schemeClr val="tx1"/>
                </a:solidFill>
                <a:latin typeface="Arial" panose="020B0604020202020204" pitchFamily="34" charset="0"/>
                <a:cs typeface="Arial" panose="020B0604020202020204" pitchFamily="34" charset="0"/>
              </a:rPr>
              <a:t> </a:t>
            </a:r>
            <a:r>
              <a:rPr lang="de-DE" altLang="de-DE" sz="1300" b="1" dirty="0" err="1">
                <a:solidFill>
                  <a:schemeClr val="tx1"/>
                </a:solidFill>
                <a:latin typeface="Arial" panose="020B0604020202020204" pitchFamily="34" charset="0"/>
                <a:cs typeface="Arial" panose="020B0604020202020204" pitchFamily="34" charset="0"/>
              </a:rPr>
              <a:t>to</a:t>
            </a:r>
            <a:r>
              <a:rPr lang="de-DE" altLang="de-DE" sz="1300" b="1" dirty="0">
                <a:solidFill>
                  <a:schemeClr val="tx1"/>
                </a:solidFill>
                <a:latin typeface="Arial" panose="020B0604020202020204" pitchFamily="34" charset="0"/>
                <a:cs typeface="Arial" panose="020B0604020202020204" pitchFamily="34" charset="0"/>
              </a:rPr>
              <a:t> Industrial </a:t>
            </a:r>
            <a:r>
              <a:rPr lang="de-DE" altLang="de-DE" sz="1300" b="1" dirty="0" err="1">
                <a:solidFill>
                  <a:schemeClr val="tx1"/>
                </a:solidFill>
                <a:latin typeface="Arial" panose="020B0604020202020204" pitchFamily="34" charset="0"/>
                <a:cs typeface="Arial" panose="020B0604020202020204" pitchFamily="34" charset="0"/>
              </a:rPr>
              <a:t>Symbiosis</a:t>
            </a:r>
            <a:r>
              <a:rPr lang="de-DE" altLang="de-DE" sz="1300" b="1" dirty="0">
                <a:solidFill>
                  <a:schemeClr val="tx1"/>
                </a:solidFill>
                <a:latin typeface="Arial" panose="020B0604020202020204" pitchFamily="34" charset="0"/>
                <a:cs typeface="Arial" panose="020B0604020202020204" pitchFamily="34" charset="0"/>
              </a:rPr>
              <a:t> and </a:t>
            </a:r>
            <a:r>
              <a:rPr lang="de-DE" altLang="de-DE" sz="1300" b="1" dirty="0" err="1">
                <a:solidFill>
                  <a:schemeClr val="tx1"/>
                </a:solidFill>
                <a:latin typeface="Arial" panose="020B0604020202020204" pitchFamily="34" charset="0"/>
                <a:cs typeface="Arial" panose="020B0604020202020204" pitchFamily="34" charset="0"/>
              </a:rPr>
              <a:t>the</a:t>
            </a:r>
            <a:r>
              <a:rPr lang="de-DE" altLang="de-DE" sz="1300" b="1" dirty="0">
                <a:solidFill>
                  <a:schemeClr val="tx1"/>
                </a:solidFill>
                <a:latin typeface="Arial" panose="020B0604020202020204" pitchFamily="34" charset="0"/>
                <a:cs typeface="Arial" panose="020B0604020202020204" pitchFamily="34" charset="0"/>
              </a:rPr>
              <a:t> CORALIS </a:t>
            </a:r>
            <a:r>
              <a:rPr lang="de-DE" altLang="de-DE" sz="1300" b="1" dirty="0" err="1">
                <a:solidFill>
                  <a:schemeClr val="tx1"/>
                </a:solidFill>
                <a:latin typeface="Arial" panose="020B0604020202020204" pitchFamily="34" charset="0"/>
                <a:cs typeface="Arial" panose="020B0604020202020204" pitchFamily="34" charset="0"/>
              </a:rPr>
              <a:t>project</a:t>
            </a:r>
            <a:endParaRPr lang="de-DE" altLang="de-DE" sz="1300" b="1" dirty="0">
              <a:solidFill>
                <a:schemeClr val="tx1"/>
              </a:solidFill>
              <a:latin typeface="Arial" panose="020B0604020202020204" pitchFamily="34" charset="0"/>
              <a:cs typeface="Arial" panose="020B0604020202020204" pitchFamily="34" charset="0"/>
            </a:endParaRPr>
          </a:p>
          <a:p>
            <a:pPr marL="0" marR="0" lvl="0" indent="0" fontAlgn="base">
              <a:lnSpc>
                <a:spcPct val="130000"/>
              </a:lnSpc>
              <a:spcBef>
                <a:spcPts val="400"/>
              </a:spcBef>
              <a:spcAft>
                <a:spcPts val="200"/>
              </a:spcAft>
              <a:buClrTx/>
              <a:buSzTx/>
              <a:buNone/>
              <a:tabLst/>
            </a:pPr>
            <a:r>
              <a:rPr lang="de-DE" altLang="de-DE" sz="1300" b="1" dirty="0">
                <a:solidFill>
                  <a:schemeClr val="tx1"/>
                </a:solidFill>
                <a:latin typeface="Arial" panose="020B0604020202020204" pitchFamily="34" charset="0"/>
                <a:cs typeface="Arial" panose="020B0604020202020204" pitchFamily="34" charset="0"/>
              </a:rPr>
              <a:t>The Follower Cases</a:t>
            </a:r>
          </a:p>
          <a:p>
            <a:pPr fontAlgn="base">
              <a:lnSpc>
                <a:spcPct val="130000"/>
              </a:lnSpc>
              <a:spcBef>
                <a:spcPts val="400"/>
              </a:spcBef>
              <a:spcAft>
                <a:spcPts val="200"/>
              </a:spcAft>
              <a:buBlip>
                <a:blip r:embed="rId4"/>
              </a:buBlip>
            </a:pPr>
            <a:r>
              <a:rPr lang="de-DE" altLang="de-DE" sz="1300" dirty="0" err="1">
                <a:solidFill>
                  <a:schemeClr val="tx1"/>
                </a:solidFill>
                <a:latin typeface="Arial" panose="020B0604020202020204" pitchFamily="34" charset="0"/>
                <a:cs typeface="Arial" panose="020B0604020202020204" pitchFamily="34" charset="0"/>
              </a:rPr>
              <a:t>Examples</a:t>
            </a:r>
            <a:r>
              <a:rPr lang="de-DE" altLang="de-DE" sz="1300" dirty="0">
                <a:solidFill>
                  <a:schemeClr val="tx1"/>
                </a:solidFill>
                <a:latin typeface="Arial" panose="020B0604020202020204" pitchFamily="34" charset="0"/>
                <a:cs typeface="Arial" panose="020B0604020202020204" pitchFamily="34" charset="0"/>
              </a:rPr>
              <a:t> </a:t>
            </a:r>
            <a:r>
              <a:rPr lang="de-DE" altLang="de-DE" sz="1300" dirty="0" err="1">
                <a:solidFill>
                  <a:schemeClr val="tx1"/>
                </a:solidFill>
                <a:latin typeface="Arial" panose="020B0604020202020204" pitchFamily="34" charset="0"/>
                <a:cs typeface="Arial" panose="020B0604020202020204" pitchFamily="34" charset="0"/>
              </a:rPr>
              <a:t>of</a:t>
            </a:r>
            <a:r>
              <a:rPr lang="de-DE" altLang="de-DE" sz="1300" dirty="0">
                <a:solidFill>
                  <a:schemeClr val="tx1"/>
                </a:solidFill>
                <a:latin typeface="Arial" panose="020B0604020202020204" pitchFamily="34" charset="0"/>
                <a:cs typeface="Arial" panose="020B0604020202020204" pitchFamily="34" charset="0"/>
              </a:rPr>
              <a:t> </a:t>
            </a:r>
            <a:r>
              <a:rPr lang="de-DE" altLang="de-DE" sz="1300" dirty="0" err="1">
                <a:solidFill>
                  <a:schemeClr val="tx1"/>
                </a:solidFill>
                <a:latin typeface="Arial" panose="020B0604020202020204" pitchFamily="34" charset="0"/>
                <a:cs typeface="Arial" panose="020B0604020202020204" pitchFamily="34" charset="0"/>
              </a:rPr>
              <a:t>follower</a:t>
            </a:r>
            <a:r>
              <a:rPr lang="de-DE" altLang="de-DE" sz="1300" dirty="0">
                <a:solidFill>
                  <a:schemeClr val="tx1"/>
                </a:solidFill>
                <a:latin typeface="Arial" panose="020B0604020202020204" pitchFamily="34" charset="0"/>
                <a:cs typeface="Arial" panose="020B0604020202020204" pitchFamily="34" charset="0"/>
              </a:rPr>
              <a:t> </a:t>
            </a:r>
            <a:r>
              <a:rPr lang="de-DE" altLang="de-DE" sz="1300" dirty="0" err="1">
                <a:solidFill>
                  <a:schemeClr val="tx1"/>
                </a:solidFill>
                <a:latin typeface="Arial" panose="020B0604020202020204" pitchFamily="34" charset="0"/>
                <a:cs typeface="Arial" panose="020B0604020202020204" pitchFamily="34" charset="0"/>
              </a:rPr>
              <a:t>cases</a:t>
            </a:r>
            <a:r>
              <a:rPr lang="de-DE" altLang="de-DE" sz="1300" dirty="0">
                <a:solidFill>
                  <a:schemeClr val="tx1"/>
                </a:solidFill>
                <a:latin typeface="Arial" panose="020B0604020202020204" pitchFamily="34" charset="0"/>
                <a:cs typeface="Arial" panose="020B0604020202020204" pitchFamily="34" charset="0"/>
              </a:rPr>
              <a:t> out </a:t>
            </a:r>
            <a:r>
              <a:rPr lang="de-DE" altLang="de-DE" sz="1300" dirty="0" err="1">
                <a:solidFill>
                  <a:schemeClr val="tx1"/>
                </a:solidFill>
                <a:latin typeface="Arial" panose="020B0604020202020204" pitchFamily="34" charset="0"/>
                <a:cs typeface="Arial" panose="020B0604020202020204" pitchFamily="34" charset="0"/>
              </a:rPr>
              <a:t>of</a:t>
            </a:r>
            <a:r>
              <a:rPr lang="de-DE" altLang="de-DE" sz="1300" dirty="0">
                <a:solidFill>
                  <a:schemeClr val="tx1"/>
                </a:solidFill>
                <a:latin typeface="Arial" panose="020B0604020202020204" pitchFamily="34" charset="0"/>
                <a:cs typeface="Arial" panose="020B0604020202020204" pitchFamily="34" charset="0"/>
              </a:rPr>
              <a:t> </a:t>
            </a:r>
            <a:r>
              <a:rPr lang="de-DE" altLang="de-DE" sz="1300" dirty="0" err="1">
                <a:solidFill>
                  <a:schemeClr val="tx1"/>
                </a:solidFill>
                <a:latin typeface="Arial" panose="020B0604020202020204" pitchFamily="34" charset="0"/>
                <a:cs typeface="Arial" panose="020B0604020202020204" pitchFamily="34" charset="0"/>
              </a:rPr>
              <a:t>the</a:t>
            </a:r>
            <a:r>
              <a:rPr lang="de-DE" altLang="de-DE" sz="1300" dirty="0">
                <a:solidFill>
                  <a:schemeClr val="tx1"/>
                </a:solidFill>
                <a:latin typeface="Arial" panose="020B0604020202020204" pitchFamily="34" charset="0"/>
                <a:cs typeface="Arial" panose="020B0604020202020204" pitchFamily="34" charset="0"/>
              </a:rPr>
              <a:t> H2020 CORALIS </a:t>
            </a:r>
            <a:r>
              <a:rPr lang="de-DE" altLang="de-DE" sz="1300" dirty="0" err="1">
                <a:solidFill>
                  <a:schemeClr val="tx1"/>
                </a:solidFill>
                <a:latin typeface="Arial" panose="020B0604020202020204" pitchFamily="34" charset="0"/>
                <a:cs typeface="Arial" panose="020B0604020202020204" pitchFamily="34" charset="0"/>
              </a:rPr>
              <a:t>project</a:t>
            </a:r>
            <a:endParaRPr lang="de-DE" altLang="de-DE" sz="1300" dirty="0">
              <a:solidFill>
                <a:schemeClr val="tx1"/>
              </a:solidFill>
              <a:latin typeface="Arial" panose="020B0604020202020204" pitchFamily="34" charset="0"/>
              <a:cs typeface="Arial" panose="020B0604020202020204" pitchFamily="34" charset="0"/>
            </a:endParaRPr>
          </a:p>
          <a:p>
            <a:pPr marL="0" marR="0" lvl="0" indent="0" fontAlgn="base">
              <a:lnSpc>
                <a:spcPct val="130000"/>
              </a:lnSpc>
              <a:spcBef>
                <a:spcPts val="400"/>
              </a:spcBef>
              <a:spcAft>
                <a:spcPts val="200"/>
              </a:spcAft>
              <a:buClrTx/>
              <a:buSzTx/>
              <a:buNone/>
              <a:tabLst/>
            </a:pPr>
            <a:r>
              <a:rPr lang="de-DE" altLang="de-DE" sz="1300" b="1" dirty="0">
                <a:solidFill>
                  <a:schemeClr val="tx1"/>
                </a:solidFill>
                <a:latin typeface="Arial" panose="020B0604020202020204" pitchFamily="34" charset="0"/>
                <a:cs typeface="Arial" panose="020B0604020202020204" pitchFamily="34" charset="0"/>
              </a:rPr>
              <a:t>Stakeholder Engagement and </a:t>
            </a:r>
            <a:r>
              <a:rPr lang="de-DE" altLang="de-DE" sz="1300" b="1" dirty="0" err="1">
                <a:solidFill>
                  <a:schemeClr val="tx1"/>
                </a:solidFill>
                <a:latin typeface="Arial" panose="020B0604020202020204" pitchFamily="34" charset="0"/>
                <a:cs typeface="Arial" panose="020B0604020202020204" pitchFamily="34" charset="0"/>
              </a:rPr>
              <a:t>Mobilization</a:t>
            </a:r>
            <a:endParaRPr lang="de-DE" altLang="de-DE" sz="1300" b="1" dirty="0">
              <a:solidFill>
                <a:schemeClr val="tx1"/>
              </a:solidFill>
              <a:latin typeface="Arial" panose="020B0604020202020204" pitchFamily="34" charset="0"/>
              <a:cs typeface="Arial" panose="020B0604020202020204" pitchFamily="34" charset="0"/>
            </a:endParaRPr>
          </a:p>
          <a:p>
            <a:pPr fontAlgn="base">
              <a:lnSpc>
                <a:spcPct val="130000"/>
              </a:lnSpc>
              <a:spcBef>
                <a:spcPts val="400"/>
              </a:spcBef>
              <a:spcAft>
                <a:spcPts val="200"/>
              </a:spcAft>
              <a:buClr>
                <a:srgbClr val="4DA8F5"/>
              </a:buClr>
              <a:buBlip>
                <a:blip r:embed="rId4"/>
              </a:buBlip>
            </a:pPr>
            <a:r>
              <a:rPr lang="de-AT" sz="1300" dirty="0" err="1">
                <a:solidFill>
                  <a:schemeClr val="tx1"/>
                </a:solidFill>
                <a:latin typeface="Arial" panose="020B0604020202020204" pitchFamily="34" charset="0"/>
                <a:cs typeface="Arial" panose="020B0604020202020204" pitchFamily="34" charset="0"/>
              </a:rPr>
              <a:t>Step</a:t>
            </a:r>
            <a:r>
              <a:rPr lang="de-AT" sz="1300" dirty="0">
                <a:solidFill>
                  <a:schemeClr val="tx1"/>
                </a:solidFill>
                <a:latin typeface="Arial" panose="020B0604020202020204" pitchFamily="34" charset="0"/>
                <a:cs typeface="Arial" panose="020B0604020202020204" pitchFamily="34" charset="0"/>
              </a:rPr>
              <a:t> 1 Stakeholder Definition</a:t>
            </a:r>
          </a:p>
          <a:p>
            <a:pPr fontAlgn="base">
              <a:lnSpc>
                <a:spcPct val="130000"/>
              </a:lnSpc>
              <a:spcBef>
                <a:spcPts val="400"/>
              </a:spcBef>
              <a:spcAft>
                <a:spcPts val="200"/>
              </a:spcAft>
              <a:buClr>
                <a:srgbClr val="4DA8F5"/>
              </a:buClr>
              <a:buBlip>
                <a:blip r:embed="rId4"/>
              </a:buBlip>
            </a:pPr>
            <a:r>
              <a:rPr lang="de-AT" sz="1300" dirty="0" err="1">
                <a:solidFill>
                  <a:schemeClr val="tx1"/>
                </a:solidFill>
                <a:latin typeface="Arial" panose="020B0604020202020204" pitchFamily="34" charset="0"/>
                <a:cs typeface="Arial" panose="020B0604020202020204" pitchFamily="34" charset="0"/>
              </a:rPr>
              <a:t>Step</a:t>
            </a:r>
            <a:r>
              <a:rPr lang="de-AT" sz="1300" dirty="0">
                <a:solidFill>
                  <a:schemeClr val="tx1"/>
                </a:solidFill>
                <a:latin typeface="Arial" panose="020B0604020202020204" pitchFamily="34" charset="0"/>
                <a:cs typeface="Arial" panose="020B0604020202020204" pitchFamily="34" charset="0"/>
              </a:rPr>
              <a:t> 2 Stakeholder Analysis</a:t>
            </a:r>
          </a:p>
          <a:p>
            <a:pPr fontAlgn="base">
              <a:lnSpc>
                <a:spcPct val="130000"/>
              </a:lnSpc>
              <a:spcBef>
                <a:spcPts val="400"/>
              </a:spcBef>
              <a:spcAft>
                <a:spcPts val="200"/>
              </a:spcAft>
              <a:buClr>
                <a:srgbClr val="4DA8F5"/>
              </a:buClr>
              <a:buBlip>
                <a:blip r:embed="rId4"/>
              </a:buBlip>
            </a:pPr>
            <a:r>
              <a:rPr lang="de-AT" sz="1300" dirty="0" err="1">
                <a:solidFill>
                  <a:schemeClr val="tx1"/>
                </a:solidFill>
                <a:latin typeface="Arial" panose="020B0604020202020204" pitchFamily="34" charset="0"/>
                <a:cs typeface="Arial" panose="020B0604020202020204" pitchFamily="34" charset="0"/>
              </a:rPr>
              <a:t>Step</a:t>
            </a:r>
            <a:r>
              <a:rPr lang="de-AT" sz="1300" dirty="0">
                <a:solidFill>
                  <a:schemeClr val="tx1"/>
                </a:solidFill>
                <a:latin typeface="Arial" panose="020B0604020202020204" pitchFamily="34" charset="0"/>
                <a:cs typeface="Arial" panose="020B0604020202020204" pitchFamily="34" charset="0"/>
              </a:rPr>
              <a:t> 3 Stakeholder Engagement </a:t>
            </a:r>
            <a:r>
              <a:rPr lang="de-AT" sz="1300" dirty="0" err="1">
                <a:solidFill>
                  <a:schemeClr val="tx1"/>
                </a:solidFill>
                <a:latin typeface="Arial" panose="020B0604020202020204" pitchFamily="34" charset="0"/>
                <a:cs typeface="Arial" panose="020B0604020202020204" pitchFamily="34" charset="0"/>
              </a:rPr>
              <a:t>Planning</a:t>
            </a:r>
            <a:endParaRPr lang="de-AT" sz="1300" dirty="0">
              <a:solidFill>
                <a:schemeClr val="tx1"/>
              </a:solidFill>
              <a:latin typeface="Arial" panose="020B0604020202020204" pitchFamily="34" charset="0"/>
              <a:cs typeface="Arial" panose="020B0604020202020204" pitchFamily="34" charset="0"/>
            </a:endParaRPr>
          </a:p>
          <a:p>
            <a:pPr fontAlgn="base">
              <a:lnSpc>
                <a:spcPct val="130000"/>
              </a:lnSpc>
              <a:spcBef>
                <a:spcPts val="400"/>
              </a:spcBef>
              <a:spcAft>
                <a:spcPts val="200"/>
              </a:spcAft>
              <a:buClr>
                <a:srgbClr val="4DA8F5"/>
              </a:buClr>
              <a:buBlip>
                <a:blip r:embed="rId4"/>
              </a:buBlip>
            </a:pPr>
            <a:r>
              <a:rPr lang="de-AT" sz="1300" dirty="0" err="1">
                <a:solidFill>
                  <a:schemeClr val="tx1"/>
                </a:solidFill>
                <a:latin typeface="Arial" panose="020B0604020202020204" pitchFamily="34" charset="0"/>
                <a:cs typeface="Arial" panose="020B0604020202020204" pitchFamily="34" charset="0"/>
              </a:rPr>
              <a:t>Step</a:t>
            </a:r>
            <a:r>
              <a:rPr lang="de-AT" sz="1300" dirty="0">
                <a:solidFill>
                  <a:schemeClr val="tx1"/>
                </a:solidFill>
                <a:latin typeface="Arial" panose="020B0604020202020204" pitchFamily="34" charset="0"/>
                <a:cs typeface="Arial" panose="020B0604020202020204" pitchFamily="34" charset="0"/>
              </a:rPr>
              <a:t> 4 Stakeholders Engagement </a:t>
            </a:r>
            <a:r>
              <a:rPr lang="de-AT" sz="1300" dirty="0" err="1">
                <a:solidFill>
                  <a:schemeClr val="tx1"/>
                </a:solidFill>
                <a:latin typeface="Arial" panose="020B0604020202020204" pitchFamily="34" charset="0"/>
                <a:cs typeface="Arial" panose="020B0604020202020204" pitchFamily="34" charset="0"/>
              </a:rPr>
              <a:t>Process</a:t>
            </a:r>
            <a:endParaRPr lang="de-AT" sz="1300" dirty="0">
              <a:solidFill>
                <a:schemeClr val="tx1"/>
              </a:solidFill>
              <a:latin typeface="Arial" panose="020B0604020202020204" pitchFamily="34" charset="0"/>
              <a:cs typeface="Arial" panose="020B0604020202020204" pitchFamily="34" charset="0"/>
            </a:endParaRPr>
          </a:p>
          <a:p>
            <a:pPr fontAlgn="base">
              <a:lnSpc>
                <a:spcPct val="130000"/>
              </a:lnSpc>
              <a:spcBef>
                <a:spcPts val="400"/>
              </a:spcBef>
              <a:spcAft>
                <a:spcPts val="200"/>
              </a:spcAft>
              <a:buClr>
                <a:srgbClr val="4DA8F5"/>
              </a:buClr>
              <a:buBlip>
                <a:blip r:embed="rId4"/>
              </a:buBlip>
            </a:pPr>
            <a:r>
              <a:rPr lang="de-AT" sz="1300" dirty="0" err="1">
                <a:solidFill>
                  <a:schemeClr val="tx1"/>
                </a:solidFill>
                <a:latin typeface="Arial" panose="020B0604020202020204" pitchFamily="34" charset="0"/>
                <a:cs typeface="Arial" panose="020B0604020202020204" pitchFamily="34" charset="0"/>
              </a:rPr>
              <a:t>Step</a:t>
            </a:r>
            <a:r>
              <a:rPr lang="de-AT" sz="1300" dirty="0">
                <a:solidFill>
                  <a:schemeClr val="tx1"/>
                </a:solidFill>
                <a:latin typeface="Arial" panose="020B0604020202020204" pitchFamily="34" charset="0"/>
                <a:cs typeface="Arial" panose="020B0604020202020204" pitchFamily="34" charset="0"/>
              </a:rPr>
              <a:t> 5 Stakeholder Engagement </a:t>
            </a:r>
            <a:r>
              <a:rPr lang="de-AT" sz="1300" dirty="0" err="1">
                <a:solidFill>
                  <a:schemeClr val="tx1"/>
                </a:solidFill>
                <a:latin typeface="Arial" panose="020B0604020202020204" pitchFamily="34" charset="0"/>
                <a:cs typeface="Arial" panose="020B0604020202020204" pitchFamily="34" charset="0"/>
              </a:rPr>
              <a:t>Indicators</a:t>
            </a:r>
            <a:endParaRPr lang="de-AT" sz="1200" dirty="0">
              <a:solidFill>
                <a:schemeClr val="tx1"/>
              </a:solidFill>
            </a:endParaRPr>
          </a:p>
          <a:p>
            <a:pPr marL="0" marR="0" lvl="0" indent="0" fontAlgn="base">
              <a:lnSpc>
                <a:spcPct val="130000"/>
              </a:lnSpc>
              <a:spcBef>
                <a:spcPts val="400"/>
              </a:spcBef>
              <a:spcAft>
                <a:spcPts val="200"/>
              </a:spcAft>
              <a:buClrTx/>
              <a:buSzTx/>
              <a:buNone/>
              <a:tabLst/>
            </a:pPr>
            <a:r>
              <a:rPr lang="de-DE" altLang="de-DE" sz="1300" b="1" dirty="0">
                <a:solidFill>
                  <a:schemeClr val="tx1"/>
                </a:solidFill>
                <a:latin typeface="Arial" panose="020B0604020202020204" pitchFamily="34" charset="0"/>
                <a:cs typeface="Arial" panose="020B0604020202020204" pitchFamily="34" charset="0"/>
              </a:rPr>
              <a:t>Stakeholder </a:t>
            </a:r>
            <a:r>
              <a:rPr lang="de-DE" altLang="de-DE" sz="1300" b="1" dirty="0" err="1">
                <a:solidFill>
                  <a:schemeClr val="tx1"/>
                </a:solidFill>
                <a:latin typeface="Arial" panose="020B0604020202020204" pitchFamily="34" charset="0"/>
                <a:cs typeface="Arial" panose="020B0604020202020204" pitchFamily="34" charset="0"/>
              </a:rPr>
              <a:t>Mobilization</a:t>
            </a:r>
            <a:r>
              <a:rPr lang="de-DE" altLang="de-DE" sz="1300" b="1" dirty="0">
                <a:solidFill>
                  <a:schemeClr val="tx1"/>
                </a:solidFill>
                <a:latin typeface="Arial" panose="020B0604020202020204" pitchFamily="34" charset="0"/>
                <a:cs typeface="Arial" panose="020B0604020202020204" pitchFamily="34" charset="0"/>
              </a:rPr>
              <a:t> </a:t>
            </a:r>
            <a:r>
              <a:rPr lang="de-DE" altLang="de-DE" sz="1300" b="1" dirty="0" err="1">
                <a:solidFill>
                  <a:schemeClr val="tx1"/>
                </a:solidFill>
                <a:latin typeface="Arial" panose="020B0604020202020204" pitchFamily="34" charset="0"/>
                <a:cs typeface="Arial" panose="020B0604020202020204" pitchFamily="34" charset="0"/>
              </a:rPr>
              <a:t>for</a:t>
            </a:r>
            <a:r>
              <a:rPr lang="de-DE" altLang="de-DE" sz="1300" b="1" dirty="0">
                <a:solidFill>
                  <a:schemeClr val="tx1"/>
                </a:solidFill>
                <a:latin typeface="Arial" panose="020B0604020202020204" pitchFamily="34" charset="0"/>
                <a:cs typeface="Arial" panose="020B0604020202020204" pitchFamily="34" charset="0"/>
              </a:rPr>
              <a:t> </a:t>
            </a:r>
            <a:r>
              <a:rPr lang="de-DE" altLang="de-DE" sz="1300" b="1" dirty="0" err="1">
                <a:solidFill>
                  <a:schemeClr val="tx1"/>
                </a:solidFill>
                <a:latin typeface="Arial" panose="020B0604020202020204" pitchFamily="34" charset="0"/>
                <a:cs typeface="Arial" panose="020B0604020202020204" pitchFamily="34" charset="0"/>
              </a:rPr>
              <a:t>enabling</a:t>
            </a:r>
            <a:r>
              <a:rPr lang="de-DE" altLang="de-DE" sz="1300" b="1" dirty="0">
                <a:solidFill>
                  <a:schemeClr val="tx1"/>
                </a:solidFill>
                <a:latin typeface="Arial" panose="020B0604020202020204" pitchFamily="34" charset="0"/>
                <a:cs typeface="Arial" panose="020B0604020202020204" pitchFamily="34" charset="0"/>
              </a:rPr>
              <a:t> </a:t>
            </a:r>
            <a:r>
              <a:rPr lang="de-DE" altLang="de-DE" sz="1300" b="1" dirty="0" err="1">
                <a:solidFill>
                  <a:schemeClr val="tx1"/>
                </a:solidFill>
                <a:latin typeface="Arial" panose="020B0604020202020204" pitchFamily="34" charset="0"/>
                <a:cs typeface="Arial" panose="020B0604020202020204" pitchFamily="34" charset="0"/>
              </a:rPr>
              <a:t>the</a:t>
            </a:r>
            <a:r>
              <a:rPr lang="de-DE" altLang="de-DE" sz="1300" b="1" dirty="0">
                <a:solidFill>
                  <a:schemeClr val="tx1"/>
                </a:solidFill>
                <a:latin typeface="Arial" panose="020B0604020202020204" pitchFamily="34" charset="0"/>
                <a:cs typeface="Arial" panose="020B0604020202020204" pitchFamily="34" charset="0"/>
              </a:rPr>
              <a:t> </a:t>
            </a:r>
            <a:r>
              <a:rPr lang="de-DE" altLang="de-DE" sz="1300" b="1" dirty="0" err="1">
                <a:solidFill>
                  <a:schemeClr val="tx1"/>
                </a:solidFill>
                <a:latin typeface="Arial" panose="020B0604020202020204" pitchFamily="34" charset="0"/>
                <a:cs typeface="Arial" panose="020B0604020202020204" pitchFamily="34" charset="0"/>
              </a:rPr>
              <a:t>implementation</a:t>
            </a:r>
            <a:r>
              <a:rPr lang="de-DE" altLang="de-DE" sz="1300" b="1" dirty="0">
                <a:solidFill>
                  <a:schemeClr val="tx1"/>
                </a:solidFill>
                <a:latin typeface="Arial" panose="020B0604020202020204" pitchFamily="34" charset="0"/>
                <a:cs typeface="Arial" panose="020B0604020202020204" pitchFamily="34" charset="0"/>
              </a:rPr>
              <a:t> </a:t>
            </a:r>
            <a:r>
              <a:rPr lang="de-DE" altLang="de-DE" sz="1300" b="1" dirty="0" err="1">
                <a:solidFill>
                  <a:schemeClr val="tx1"/>
                </a:solidFill>
                <a:latin typeface="Arial" panose="020B0604020202020204" pitchFamily="34" charset="0"/>
                <a:cs typeface="Arial" panose="020B0604020202020204" pitchFamily="34" charset="0"/>
              </a:rPr>
              <a:t>of</a:t>
            </a:r>
            <a:r>
              <a:rPr lang="de-DE" altLang="de-DE" sz="1300" b="1" dirty="0">
                <a:solidFill>
                  <a:schemeClr val="tx1"/>
                </a:solidFill>
                <a:latin typeface="Arial" panose="020B0604020202020204" pitchFamily="34" charset="0"/>
                <a:cs typeface="Arial" panose="020B0604020202020204" pitchFamily="34" charset="0"/>
              </a:rPr>
              <a:t> Industrial </a:t>
            </a:r>
            <a:r>
              <a:rPr lang="de-DE" altLang="de-DE" sz="1300" b="1" dirty="0" err="1">
                <a:solidFill>
                  <a:schemeClr val="tx1"/>
                </a:solidFill>
                <a:latin typeface="Arial" panose="020B0604020202020204" pitchFamily="34" charset="0"/>
                <a:cs typeface="Arial" panose="020B0604020202020204" pitchFamily="34" charset="0"/>
              </a:rPr>
              <a:t>Symbiosis</a:t>
            </a:r>
            <a:endParaRPr lang="de-DE" altLang="de-DE" sz="1300" b="1" dirty="0">
              <a:solidFill>
                <a:schemeClr val="tx1"/>
              </a:solidFill>
              <a:latin typeface="Arial" panose="020B0604020202020204" pitchFamily="34" charset="0"/>
              <a:cs typeface="Arial" panose="020B0604020202020204" pitchFamily="34" charset="0"/>
            </a:endParaRPr>
          </a:p>
          <a:p>
            <a:pPr marR="0" lvl="0" fontAlgn="base">
              <a:lnSpc>
                <a:spcPct val="130000"/>
              </a:lnSpc>
              <a:spcBef>
                <a:spcPts val="400"/>
              </a:spcBef>
              <a:spcAft>
                <a:spcPts val="200"/>
              </a:spcAft>
              <a:buClrTx/>
              <a:buSzTx/>
              <a:buBlip>
                <a:blip r:embed="rId4"/>
              </a:buBlip>
              <a:tabLst/>
            </a:pPr>
            <a:r>
              <a:rPr lang="de-DE" altLang="de-DE" sz="1300" dirty="0">
                <a:solidFill>
                  <a:schemeClr val="tx1"/>
                </a:solidFill>
                <a:latin typeface="Arial" panose="020B0604020202020204" pitchFamily="34" charset="0"/>
                <a:cs typeface="Arial" panose="020B0604020202020204" pitchFamily="34" charset="0"/>
              </a:rPr>
              <a:t>Case </a:t>
            </a:r>
            <a:r>
              <a:rPr lang="de-DE" altLang="de-DE" sz="1300" dirty="0" err="1">
                <a:solidFill>
                  <a:schemeClr val="tx1"/>
                </a:solidFill>
                <a:latin typeface="Arial" panose="020B0604020202020204" pitchFamily="34" charset="0"/>
                <a:cs typeface="Arial" panose="020B0604020202020204" pitchFamily="34" charset="0"/>
              </a:rPr>
              <a:t>study</a:t>
            </a:r>
            <a:r>
              <a:rPr lang="de-DE" altLang="de-DE" sz="1300" dirty="0">
                <a:solidFill>
                  <a:schemeClr val="tx1"/>
                </a:solidFill>
                <a:latin typeface="Arial" panose="020B0604020202020204" pitchFamily="34" charset="0"/>
                <a:cs typeface="Arial" panose="020B0604020202020204" pitchFamily="34" charset="0"/>
              </a:rPr>
              <a:t> </a:t>
            </a:r>
            <a:r>
              <a:rPr lang="de-DE" altLang="de-DE" sz="1300" dirty="0" err="1">
                <a:solidFill>
                  <a:schemeClr val="tx1"/>
                </a:solidFill>
                <a:latin typeface="Arial" panose="020B0604020202020204" pitchFamily="34" charset="0"/>
                <a:cs typeface="Arial" panose="020B0604020202020204" pitchFamily="34" charset="0"/>
              </a:rPr>
              <a:t>results</a:t>
            </a:r>
            <a:endParaRPr lang="de-DE" altLang="de-DE" sz="1300" dirty="0">
              <a:solidFill>
                <a:schemeClr val="tx1"/>
              </a:solidFill>
              <a:latin typeface="Arial" panose="020B0604020202020204" pitchFamily="34" charset="0"/>
              <a:cs typeface="Arial" panose="020B0604020202020204" pitchFamily="34" charset="0"/>
            </a:endParaRPr>
          </a:p>
          <a:p>
            <a:pPr marR="0" lvl="0" fontAlgn="base">
              <a:lnSpc>
                <a:spcPct val="130000"/>
              </a:lnSpc>
              <a:spcBef>
                <a:spcPts val="400"/>
              </a:spcBef>
              <a:spcAft>
                <a:spcPts val="200"/>
              </a:spcAft>
              <a:buClrTx/>
              <a:buSzTx/>
              <a:buBlip>
                <a:blip r:embed="rId4"/>
              </a:buBlip>
              <a:tabLst/>
            </a:pPr>
            <a:r>
              <a:rPr lang="de-DE" altLang="de-DE" sz="1300" dirty="0">
                <a:solidFill>
                  <a:schemeClr val="tx1"/>
                </a:solidFill>
                <a:latin typeface="Arial" panose="020B0604020202020204" pitchFamily="34" charset="0"/>
                <a:cs typeface="Arial" panose="020B0604020202020204" pitchFamily="34" charset="0"/>
              </a:rPr>
              <a:t>Methods </a:t>
            </a:r>
            <a:r>
              <a:rPr lang="de-DE" altLang="de-DE" sz="1300" dirty="0" err="1">
                <a:solidFill>
                  <a:schemeClr val="tx1"/>
                </a:solidFill>
                <a:latin typeface="Arial" panose="020B0604020202020204" pitchFamily="34" charset="0"/>
                <a:cs typeface="Arial" panose="020B0604020202020204" pitchFamily="34" charset="0"/>
              </a:rPr>
              <a:t>for</a:t>
            </a:r>
            <a:r>
              <a:rPr lang="de-DE" altLang="de-DE" sz="1300" dirty="0">
                <a:solidFill>
                  <a:schemeClr val="tx1"/>
                </a:solidFill>
                <a:latin typeface="Arial" panose="020B0604020202020204" pitchFamily="34" charset="0"/>
                <a:cs typeface="Arial" panose="020B0604020202020204" pitchFamily="34" charset="0"/>
              </a:rPr>
              <a:t> Stakeholder </a:t>
            </a:r>
            <a:r>
              <a:rPr lang="de-DE" altLang="de-DE" sz="1300" dirty="0" err="1">
                <a:solidFill>
                  <a:schemeClr val="tx1"/>
                </a:solidFill>
                <a:latin typeface="Arial" panose="020B0604020202020204" pitchFamily="34" charset="0"/>
                <a:cs typeface="Arial" panose="020B0604020202020204" pitchFamily="34" charset="0"/>
              </a:rPr>
              <a:t>Mobilization</a:t>
            </a:r>
            <a:r>
              <a:rPr lang="de-DE" altLang="de-DE" sz="1300" dirty="0">
                <a:solidFill>
                  <a:schemeClr val="tx1"/>
                </a:solidFill>
                <a:latin typeface="Arial" panose="020B0604020202020204" pitchFamily="34" charset="0"/>
                <a:cs typeface="Arial" panose="020B0604020202020204" pitchFamily="34" charset="0"/>
              </a:rPr>
              <a:t> in Industrial </a:t>
            </a:r>
            <a:r>
              <a:rPr lang="de-DE" altLang="de-DE" sz="1300" dirty="0" err="1">
                <a:solidFill>
                  <a:schemeClr val="tx1"/>
                </a:solidFill>
                <a:latin typeface="Arial" panose="020B0604020202020204" pitchFamily="34" charset="0"/>
                <a:cs typeface="Arial" panose="020B0604020202020204" pitchFamily="34" charset="0"/>
              </a:rPr>
              <a:t>Symbiosis</a:t>
            </a:r>
            <a:endParaRPr lang="de-DE" altLang="de-DE" sz="1300" dirty="0">
              <a:solidFill>
                <a:schemeClr val="tx1"/>
              </a:solidFill>
              <a:latin typeface="Arial" panose="020B0604020202020204" pitchFamily="34" charset="0"/>
              <a:cs typeface="Arial" panose="020B0604020202020204" pitchFamily="34" charset="0"/>
            </a:endParaRPr>
          </a:p>
          <a:p>
            <a:pPr marR="0" lvl="0" fontAlgn="base">
              <a:lnSpc>
                <a:spcPct val="130000"/>
              </a:lnSpc>
              <a:spcBef>
                <a:spcPts val="400"/>
              </a:spcBef>
              <a:spcAft>
                <a:spcPts val="200"/>
              </a:spcAft>
              <a:buClrTx/>
              <a:buSzTx/>
              <a:buBlip>
                <a:blip r:embed="rId4"/>
              </a:buBlip>
              <a:tabLst/>
            </a:pPr>
            <a:r>
              <a:rPr lang="de-DE" altLang="de-DE" sz="1300" dirty="0" err="1">
                <a:solidFill>
                  <a:schemeClr val="tx1"/>
                </a:solidFill>
                <a:latin typeface="Arial" panose="020B0604020202020204" pitchFamily="34" charset="0"/>
                <a:cs typeface="Arial" panose="020B0604020202020204" pitchFamily="34" charset="0"/>
              </a:rPr>
              <a:t>Recomendations</a:t>
            </a:r>
            <a:r>
              <a:rPr lang="de-DE" altLang="de-DE" sz="1300" dirty="0">
                <a:solidFill>
                  <a:schemeClr val="tx1"/>
                </a:solidFill>
                <a:latin typeface="Arial" panose="020B0604020202020204" pitchFamily="34" charset="0"/>
                <a:cs typeface="Arial" panose="020B0604020202020204" pitchFamily="34" charset="0"/>
              </a:rPr>
              <a:t> </a:t>
            </a:r>
            <a:r>
              <a:rPr lang="de-DE" altLang="de-DE" sz="1300" dirty="0" err="1">
                <a:solidFill>
                  <a:schemeClr val="tx1"/>
                </a:solidFill>
                <a:latin typeface="Arial" panose="020B0604020202020204" pitchFamily="34" charset="0"/>
                <a:cs typeface="Arial" panose="020B0604020202020204" pitchFamily="34" charset="0"/>
              </a:rPr>
              <a:t>for</a:t>
            </a:r>
            <a:r>
              <a:rPr lang="de-DE" altLang="de-DE" sz="1300" dirty="0">
                <a:solidFill>
                  <a:schemeClr val="tx1"/>
                </a:solidFill>
                <a:latin typeface="Arial" panose="020B0604020202020204" pitchFamily="34" charset="0"/>
                <a:cs typeface="Arial" panose="020B0604020202020204" pitchFamily="34" charset="0"/>
              </a:rPr>
              <a:t> Stakeholder </a:t>
            </a:r>
            <a:r>
              <a:rPr lang="de-DE" altLang="de-DE" sz="1300" dirty="0" err="1">
                <a:solidFill>
                  <a:schemeClr val="tx1"/>
                </a:solidFill>
                <a:latin typeface="Arial" panose="020B0604020202020204" pitchFamily="34" charset="0"/>
                <a:cs typeface="Arial" panose="020B0604020202020204" pitchFamily="34" charset="0"/>
              </a:rPr>
              <a:t>Mobilization</a:t>
            </a:r>
            <a:r>
              <a:rPr lang="de-DE" altLang="de-DE" sz="1300" dirty="0">
                <a:solidFill>
                  <a:schemeClr val="tx1"/>
                </a:solidFill>
                <a:latin typeface="Arial" panose="020B0604020202020204" pitchFamily="34" charset="0"/>
                <a:cs typeface="Arial" panose="020B0604020202020204" pitchFamily="34" charset="0"/>
              </a:rPr>
              <a:t> in Industrial </a:t>
            </a:r>
            <a:r>
              <a:rPr lang="de-DE" altLang="de-DE" sz="1300" dirty="0" err="1">
                <a:solidFill>
                  <a:schemeClr val="tx1"/>
                </a:solidFill>
                <a:latin typeface="Arial" panose="020B0604020202020204" pitchFamily="34" charset="0"/>
                <a:cs typeface="Arial" panose="020B0604020202020204" pitchFamily="34" charset="0"/>
              </a:rPr>
              <a:t>Symbiosis</a:t>
            </a:r>
            <a:endParaRPr lang="de-DE" altLang="de-DE" sz="1300" dirty="0">
              <a:solidFill>
                <a:schemeClr val="tx1"/>
              </a:solidFill>
              <a:latin typeface="Arial" panose="020B0604020202020204" pitchFamily="34" charset="0"/>
              <a:cs typeface="Arial" panose="020B0604020202020204" pitchFamily="34" charset="0"/>
            </a:endParaRPr>
          </a:p>
          <a:p>
            <a:pPr marL="0" marR="0" lvl="0" indent="0" fontAlgn="base">
              <a:lnSpc>
                <a:spcPct val="130000"/>
              </a:lnSpc>
              <a:spcBef>
                <a:spcPts val="400"/>
              </a:spcBef>
              <a:spcAft>
                <a:spcPts val="200"/>
              </a:spcAft>
              <a:buClrTx/>
              <a:buSzTx/>
              <a:buNone/>
              <a:tabLst/>
            </a:pPr>
            <a:r>
              <a:rPr lang="de-DE" altLang="de-DE" sz="1300" b="1" dirty="0" err="1">
                <a:solidFill>
                  <a:schemeClr val="bg1">
                    <a:lumMod val="65000"/>
                  </a:schemeClr>
                </a:solidFill>
                <a:latin typeface="Arial" panose="020B0604020202020204" pitchFamily="34" charset="0"/>
                <a:cs typeface="Arial" panose="020B0604020202020204" pitchFamily="34" charset="0"/>
              </a:rPr>
              <a:t>Roadmapping</a:t>
            </a:r>
            <a:r>
              <a:rPr lang="de-DE" altLang="de-DE" sz="1300" b="1" dirty="0">
                <a:solidFill>
                  <a:schemeClr val="bg1">
                    <a:lumMod val="65000"/>
                  </a:schemeClr>
                </a:solidFill>
                <a:latin typeface="Arial" panose="020B0604020202020204" pitchFamily="34" charset="0"/>
                <a:cs typeface="Arial" panose="020B0604020202020204" pitchFamily="34" charset="0"/>
              </a:rPr>
              <a:t> and Action Plan </a:t>
            </a:r>
            <a:r>
              <a:rPr lang="de-DE" altLang="de-DE" sz="1300" b="1" dirty="0" err="1">
                <a:solidFill>
                  <a:schemeClr val="bg1">
                    <a:lumMod val="65000"/>
                  </a:schemeClr>
                </a:solidFill>
                <a:latin typeface="Arial" panose="020B0604020202020204" pitchFamily="34" charset="0"/>
                <a:cs typeface="Arial" panose="020B0604020202020204" pitchFamily="34" charset="0"/>
              </a:rPr>
              <a:t>for</a:t>
            </a:r>
            <a:r>
              <a:rPr lang="de-DE" altLang="de-DE" sz="1300" b="1" dirty="0">
                <a:solidFill>
                  <a:schemeClr val="bg1">
                    <a:lumMod val="65000"/>
                  </a:schemeClr>
                </a:solidFill>
                <a:latin typeface="Arial" panose="020B0604020202020204" pitchFamily="34" charset="0"/>
                <a:cs typeface="Arial" panose="020B0604020202020204" pitchFamily="34" charset="0"/>
              </a:rPr>
              <a:t> Implementation</a:t>
            </a:r>
          </a:p>
        </p:txBody>
      </p:sp>
      <p:pic>
        <p:nvPicPr>
          <p:cNvPr id="3" name="Grafik 2">
            <a:extLst>
              <a:ext uri="{FF2B5EF4-FFF2-40B4-BE49-F238E27FC236}">
                <a16:creationId xmlns:a16="http://schemas.microsoft.com/office/drawing/2014/main" id="{E3D0DA61-BB06-F443-BC34-3FBE05DD3F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4048" y="6159201"/>
            <a:ext cx="1342287" cy="505255"/>
          </a:xfrm>
          <a:prstGeom prst="rect">
            <a:avLst/>
          </a:prstGeom>
        </p:spPr>
      </p:pic>
      <p:pic>
        <p:nvPicPr>
          <p:cNvPr id="8" name="Grafik 7">
            <a:extLst>
              <a:ext uri="{FF2B5EF4-FFF2-40B4-BE49-F238E27FC236}">
                <a16:creationId xmlns:a16="http://schemas.microsoft.com/office/drawing/2014/main" id="{609273C7-2181-A382-A109-570E402243CE}"/>
              </a:ext>
            </a:extLst>
          </p:cNvPr>
          <p:cNvPicPr>
            <a:picLocks noChangeAspect="1"/>
          </p:cNvPicPr>
          <p:nvPr/>
        </p:nvPicPr>
        <p:blipFill>
          <a:blip r:embed="rId6"/>
          <a:stretch>
            <a:fillRect/>
          </a:stretch>
        </p:blipFill>
        <p:spPr>
          <a:xfrm>
            <a:off x="7597461" y="4082303"/>
            <a:ext cx="1838368" cy="178026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uc-powerpoint.officeapps.live.com/pods/GetClipboardImage.ashx?Id=06130f70-5a54-410b-a13c-3903299c73a7&amp;DC=GEU4&amp;pkey=07f1eee9-5cbe-4892-b6d8-043473883227&amp;wdwaccluster=GEU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584" y="266391"/>
            <a:ext cx="11244832" cy="6325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255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258445"/>
            <a:ext cx="10515600" cy="1279797"/>
          </a:xfrm>
        </p:spPr>
        <p:txBody>
          <a:bodyPr/>
          <a:lstStyle/>
          <a:p>
            <a:r>
              <a:rPr lang="es-ES" dirty="0">
                <a:solidFill>
                  <a:srgbClr val="4DA8F5"/>
                </a:solidFill>
                <a:effectLst/>
                <a:latin typeface="Arial" panose="020B0604020202020204" pitchFamily="34" charset="0"/>
                <a:cs typeface="Arial" panose="020B0604020202020204" pitchFamily="34" charset="0"/>
              </a:rPr>
              <a:t>Overview and objectives of IS uptake in H2020 “CORALIS” “Followers”</a:t>
            </a:r>
            <a:br>
              <a:rPr lang="es-ES" dirty="0">
                <a:solidFill>
                  <a:srgbClr val="4DA8F5"/>
                </a:solidFill>
                <a:effectLst/>
                <a:latin typeface="Arial" panose="020B0604020202020204" pitchFamily="34" charset="0"/>
                <a:cs typeface="Arial" panose="020B0604020202020204" pitchFamily="34" charset="0"/>
              </a:rPr>
            </a:br>
            <a:br>
              <a:rPr lang="es-ES" dirty="0">
                <a:solidFill>
                  <a:srgbClr val="4DA8F5"/>
                </a:solidFill>
                <a:effectLst/>
                <a:latin typeface="Arial" panose="020B0604020202020204" pitchFamily="34" charset="0"/>
                <a:cs typeface="Arial" panose="020B0604020202020204" pitchFamily="34" charset="0"/>
              </a:rPr>
            </a:br>
            <a:r>
              <a:rPr lang="es-ES" sz="1800" dirty="0">
                <a:solidFill>
                  <a:srgbClr val="4DA8F5"/>
                </a:solidFill>
                <a:effectLst/>
                <a:latin typeface="Arial" panose="020B0604020202020204" pitchFamily="34" charset="0"/>
                <a:cs typeface="Arial" panose="020B0604020202020204" pitchFamily="34" charset="0"/>
              </a:rPr>
              <a:t>Guidance and road-mapping for IS uptake in the Follower areas</a:t>
            </a:r>
            <a:endParaRPr lang="en-US" altLang="en-US" sz="1800" dirty="0">
              <a:solidFill>
                <a:srgbClr val="4DA8F5"/>
              </a:solidFill>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47700" y="1636781"/>
            <a:ext cx="10515600" cy="4351338"/>
          </a:xfrm>
        </p:spPr>
        <p:txBody>
          <a:bodyPr>
            <a:normAutofit fontScale="77500" lnSpcReduction="20000"/>
          </a:bodyPr>
          <a:lstStyle/>
          <a:p>
            <a:pPr marL="0" indent="0">
              <a:lnSpc>
                <a:spcPct val="130000"/>
              </a:lnSpc>
              <a:buNone/>
            </a:pPr>
            <a:r>
              <a:rPr lang="en-US" altLang="en-US" sz="2100" b="1" dirty="0">
                <a:solidFill>
                  <a:srgbClr val="4DA8F5"/>
                </a:solidFill>
                <a:latin typeface="Arial" panose="020B0604020202020204" pitchFamily="34" charset="0"/>
                <a:ea typeface="+mj-ea"/>
                <a:cs typeface="Arial" panose="020B0604020202020204" pitchFamily="34" charset="0"/>
              </a:rPr>
              <a:t>Overview</a:t>
            </a:r>
          </a:p>
          <a:p>
            <a:pPr>
              <a:lnSpc>
                <a:spcPct val="130000"/>
              </a:lnSpc>
              <a:buBlip>
                <a:blip r:embed="rId3"/>
              </a:buBlip>
            </a:pPr>
            <a:r>
              <a:rPr lang="en-US" altLang="en-US" dirty="0">
                <a:solidFill>
                  <a:schemeClr val="tx1"/>
                </a:solidFill>
                <a:latin typeface="Arial" panose="020B0604020202020204" pitchFamily="34" charset="0"/>
                <a:cs typeface="Arial" panose="020B0604020202020204" pitchFamily="34" charset="0"/>
              </a:rPr>
              <a:t>The aim is to demonstrate the </a:t>
            </a:r>
            <a:r>
              <a:rPr lang="en-US" altLang="en-US" sz="2100" b="1" dirty="0">
                <a:solidFill>
                  <a:srgbClr val="F76B5A"/>
                </a:solidFill>
              </a:rPr>
              <a:t>application of CORALIS approaches </a:t>
            </a:r>
            <a:r>
              <a:rPr lang="en-US" altLang="en-US" dirty="0">
                <a:solidFill>
                  <a:schemeClr val="tx1"/>
                </a:solidFill>
                <a:latin typeface="Arial" panose="020B0604020202020204" pitchFamily="34" charset="0"/>
                <a:cs typeface="Arial" panose="020B0604020202020204" pitchFamily="34" charset="0"/>
              </a:rPr>
              <a:t>in the </a:t>
            </a:r>
            <a:r>
              <a:rPr lang="en-US" altLang="en-US" sz="2100" b="1" dirty="0">
                <a:solidFill>
                  <a:srgbClr val="F76B5A"/>
                </a:solidFill>
              </a:rPr>
              <a:t>three "follow-on industry regions“ </a:t>
            </a:r>
            <a:r>
              <a:rPr lang="en-US" altLang="en-US" dirty="0">
                <a:solidFill>
                  <a:schemeClr val="tx1"/>
                </a:solidFill>
                <a:latin typeface="Arial" panose="020B0604020202020204" pitchFamily="34" charset="0"/>
                <a:cs typeface="Arial" panose="020B0604020202020204" pitchFamily="34" charset="0"/>
              </a:rPr>
              <a:t>and to support stakeholder mobilization with regard to industrial symbiosis</a:t>
            </a:r>
          </a:p>
          <a:p>
            <a:pPr marL="0" indent="0">
              <a:lnSpc>
                <a:spcPct val="130000"/>
              </a:lnSpc>
              <a:buNone/>
            </a:pPr>
            <a:r>
              <a:rPr lang="en-US" altLang="en-US" sz="2100" b="1" dirty="0">
                <a:solidFill>
                  <a:srgbClr val="4DA8F5"/>
                </a:solidFill>
                <a:latin typeface="Arial" panose="020B0604020202020204" pitchFamily="34" charset="0"/>
                <a:ea typeface="+mj-ea"/>
                <a:cs typeface="Arial" panose="020B0604020202020204" pitchFamily="34" charset="0"/>
              </a:rPr>
              <a:t>Objectives</a:t>
            </a:r>
          </a:p>
          <a:p>
            <a:pPr>
              <a:lnSpc>
                <a:spcPct val="130000"/>
              </a:lnSpc>
              <a:buBlip>
                <a:blip r:embed="rId3"/>
              </a:buBlip>
            </a:pPr>
            <a:r>
              <a:rPr lang="en-US" altLang="en-US" dirty="0">
                <a:solidFill>
                  <a:schemeClr val="tx1"/>
                </a:solidFill>
                <a:latin typeface="Arial" panose="020B0604020202020204" pitchFamily="34" charset="0"/>
                <a:cs typeface="Arial" panose="020B0604020202020204" pitchFamily="34" charset="0"/>
              </a:rPr>
              <a:t>Perform a techno-economic and business case study of a </a:t>
            </a:r>
            <a:r>
              <a:rPr lang="en-US" altLang="en-US" sz="2100" b="1" dirty="0">
                <a:solidFill>
                  <a:srgbClr val="F76B5A"/>
                </a:solidFill>
              </a:rPr>
              <a:t>thermal energy recovery and storage system for a </a:t>
            </a:r>
            <a:r>
              <a:rPr lang="en-US" altLang="en-US" sz="2100" b="1" dirty="0" err="1">
                <a:solidFill>
                  <a:srgbClr val="F76B5A"/>
                </a:solidFill>
              </a:rPr>
              <a:t>steelshop</a:t>
            </a:r>
            <a:r>
              <a:rPr lang="en-US" altLang="en-US" dirty="0">
                <a:latin typeface="Arial" panose="020B0604020202020204" pitchFamily="34" charset="0"/>
                <a:cs typeface="Arial" panose="020B0604020202020204" pitchFamily="34" charset="0"/>
              </a:rPr>
              <a:t> </a:t>
            </a:r>
            <a:r>
              <a:rPr lang="en-US" altLang="en-US" dirty="0">
                <a:solidFill>
                  <a:schemeClr val="tx1"/>
                </a:solidFill>
                <a:latin typeface="Arial" panose="020B0604020202020204" pitchFamily="34" charset="0"/>
                <a:cs typeface="Arial" panose="020B0604020202020204" pitchFamily="34" charset="0"/>
              </a:rPr>
              <a:t>and its application for the surrounding industries</a:t>
            </a:r>
          </a:p>
          <a:p>
            <a:pPr>
              <a:lnSpc>
                <a:spcPct val="130000"/>
              </a:lnSpc>
              <a:buBlip>
                <a:blip r:embed="rId3"/>
              </a:buBlip>
            </a:pPr>
            <a:r>
              <a:rPr lang="en-US" altLang="en-US" dirty="0">
                <a:solidFill>
                  <a:schemeClr val="tx1"/>
                </a:solidFill>
                <a:latin typeface="Arial" panose="020B0604020202020204" pitchFamily="34" charset="0"/>
                <a:cs typeface="Arial" panose="020B0604020202020204" pitchFamily="34" charset="0"/>
              </a:rPr>
              <a:t>Carry out a technology benchmarking and test new business models for </a:t>
            </a:r>
            <a:r>
              <a:rPr lang="en-US" altLang="en-US" sz="2100" b="1" dirty="0">
                <a:solidFill>
                  <a:srgbClr val="F76B5A"/>
                </a:solidFill>
              </a:rPr>
              <a:t>renewable hydrogen </a:t>
            </a:r>
            <a:r>
              <a:rPr lang="en-US" altLang="en-US" dirty="0">
                <a:solidFill>
                  <a:schemeClr val="tx1"/>
                </a:solidFill>
                <a:latin typeface="Arial" panose="020B0604020202020204" pitchFamily="34" charset="0"/>
                <a:cs typeface="Arial" panose="020B0604020202020204" pitchFamily="34" charset="0"/>
              </a:rPr>
              <a:t>exchange</a:t>
            </a:r>
          </a:p>
          <a:p>
            <a:pPr>
              <a:lnSpc>
                <a:spcPct val="130000"/>
              </a:lnSpc>
              <a:buBlip>
                <a:blip r:embed="rId3"/>
              </a:buBlip>
            </a:pPr>
            <a:r>
              <a:rPr lang="en-US" altLang="en-US" dirty="0">
                <a:solidFill>
                  <a:schemeClr val="tx1"/>
                </a:solidFill>
                <a:latin typeface="Arial" panose="020B0604020202020204" pitchFamily="34" charset="0"/>
                <a:cs typeface="Arial" panose="020B0604020202020204" pitchFamily="34" charset="0"/>
              </a:rPr>
              <a:t>Validate business model and management procedures for the </a:t>
            </a:r>
            <a:r>
              <a:rPr lang="en-US" altLang="en-US" sz="2100" b="1" dirty="0">
                <a:solidFill>
                  <a:srgbClr val="F76B5A"/>
                </a:solidFill>
              </a:rPr>
              <a:t>reutilization of the spent caustic from refineries</a:t>
            </a:r>
            <a:r>
              <a:rPr lang="en-US" altLang="en-US" b="1" dirty="0">
                <a:latin typeface="Arial" panose="020B0604020202020204" pitchFamily="34" charset="0"/>
                <a:cs typeface="Arial" panose="020B0604020202020204" pitchFamily="34" charset="0"/>
              </a:rPr>
              <a:t> </a:t>
            </a:r>
            <a:r>
              <a:rPr lang="en-US" altLang="en-US" dirty="0">
                <a:solidFill>
                  <a:schemeClr val="tx1"/>
                </a:solidFill>
                <a:latin typeface="Arial" panose="020B0604020202020204" pitchFamily="34" charset="0"/>
                <a:cs typeface="Arial" panose="020B0604020202020204" pitchFamily="34" charset="0"/>
              </a:rPr>
              <a:t>into other industries</a:t>
            </a:r>
          </a:p>
          <a:p>
            <a:pPr>
              <a:lnSpc>
                <a:spcPct val="130000"/>
              </a:lnSpc>
              <a:buBlip>
                <a:blip r:embed="rId3"/>
              </a:buBlip>
            </a:pPr>
            <a:r>
              <a:rPr lang="en-US" altLang="en-US" sz="2100" b="1" dirty="0">
                <a:solidFill>
                  <a:srgbClr val="F76B5A"/>
                </a:solidFill>
              </a:rPr>
              <a:t>Identifying the required stakeholders </a:t>
            </a:r>
            <a:r>
              <a:rPr lang="en-US" altLang="en-US" dirty="0">
                <a:solidFill>
                  <a:schemeClr val="tx1"/>
                </a:solidFill>
                <a:latin typeface="Arial" panose="020B0604020202020204" pitchFamily="34" charset="0"/>
                <a:cs typeface="Arial" panose="020B0604020202020204" pitchFamily="34" charset="0"/>
              </a:rPr>
              <a:t>in each follower ecosystem for the implementation of symbiosis cases</a:t>
            </a:r>
          </a:p>
          <a:p>
            <a:pPr>
              <a:lnSpc>
                <a:spcPct val="130000"/>
              </a:lnSpc>
              <a:buBlip>
                <a:blip r:embed="rId3"/>
              </a:buBlip>
            </a:pPr>
            <a:r>
              <a:rPr lang="en-US" altLang="en-US" dirty="0">
                <a:solidFill>
                  <a:schemeClr val="tx1"/>
                </a:solidFill>
                <a:latin typeface="Arial" panose="020B0604020202020204" pitchFamily="34" charset="0"/>
                <a:cs typeface="Arial" panose="020B0604020202020204" pitchFamily="34" charset="0"/>
              </a:rPr>
              <a:t>Elaborate the </a:t>
            </a:r>
            <a:r>
              <a:rPr lang="en-US" altLang="en-US" sz="2100" b="1" dirty="0">
                <a:solidFill>
                  <a:srgbClr val="F76B5A"/>
                </a:solidFill>
              </a:rPr>
              <a:t>roadmap for the implementation of the symbiosis case for each follower demonstrator</a:t>
            </a:r>
          </a:p>
        </p:txBody>
      </p:sp>
      <p:sp>
        <p:nvSpPr>
          <p:cNvPr id="5" name="Textfeld 4">
            <a:extLst>
              <a:ext uri="{FF2B5EF4-FFF2-40B4-BE49-F238E27FC236}">
                <a16:creationId xmlns:a16="http://schemas.microsoft.com/office/drawing/2014/main" id="{44876556-DF39-F53B-5B66-7348D212C33A}"/>
              </a:ext>
            </a:extLst>
          </p:cNvPr>
          <p:cNvSpPr txBox="1"/>
          <p:nvPr/>
        </p:nvSpPr>
        <p:spPr>
          <a:xfrm rot="16200000">
            <a:off x="10912721" y="3538167"/>
            <a:ext cx="1391189" cy="369332"/>
          </a:xfrm>
          <a:prstGeom prst="rect">
            <a:avLst/>
          </a:prstGeom>
          <a:noFill/>
        </p:spPr>
        <p:txBody>
          <a:bodyPr wrap="square" rtlCol="0">
            <a:spAutoFit/>
          </a:bodyPr>
          <a:lstStyle/>
          <a:p>
            <a:r>
              <a:rPr lang="de-DE" b="1" dirty="0">
                <a:solidFill>
                  <a:srgbClr val="4DA8F5"/>
                </a:solidFill>
              </a:rPr>
              <a:t>IS </a:t>
            </a:r>
            <a:r>
              <a:rPr lang="de-DE" b="1" dirty="0" err="1">
                <a:solidFill>
                  <a:srgbClr val="4DA8F5"/>
                </a:solidFill>
              </a:rPr>
              <a:t>uptake</a:t>
            </a:r>
            <a:endParaRPr lang="de-AT" b="1" dirty="0">
              <a:solidFill>
                <a:srgbClr val="4DA8F5"/>
              </a:solidFill>
            </a:endParaRPr>
          </a:p>
        </p:txBody>
      </p:sp>
      <p:sp>
        <p:nvSpPr>
          <p:cNvPr id="6" name="Textfeld 5">
            <a:extLst>
              <a:ext uri="{FF2B5EF4-FFF2-40B4-BE49-F238E27FC236}">
                <a16:creationId xmlns:a16="http://schemas.microsoft.com/office/drawing/2014/main" id="{5091C5EB-29F8-8C3A-9FA7-ACB1788B2F71}"/>
              </a:ext>
            </a:extLst>
          </p:cNvPr>
          <p:cNvSpPr txBox="1"/>
          <p:nvPr/>
        </p:nvSpPr>
        <p:spPr>
          <a:xfrm rot="16200000">
            <a:off x="10906670" y="4905057"/>
            <a:ext cx="1391189" cy="369332"/>
          </a:xfrm>
          <a:prstGeom prst="rect">
            <a:avLst/>
          </a:prstGeom>
          <a:noFill/>
        </p:spPr>
        <p:txBody>
          <a:bodyPr wrap="square" rtlCol="0">
            <a:spAutoFit/>
          </a:bodyPr>
          <a:lstStyle/>
          <a:p>
            <a:r>
              <a:rPr lang="de-DE" b="1" dirty="0">
                <a:solidFill>
                  <a:srgbClr val="4DA8F5"/>
                </a:solidFill>
              </a:rPr>
              <a:t>support</a:t>
            </a:r>
            <a:endParaRPr lang="de-AT" b="1" dirty="0">
              <a:solidFill>
                <a:srgbClr val="4DA8F5"/>
              </a:solidFill>
            </a:endParaRPr>
          </a:p>
        </p:txBody>
      </p:sp>
      <p:sp>
        <p:nvSpPr>
          <p:cNvPr id="7" name="Geschweifte Klammer rechts 6">
            <a:extLst>
              <a:ext uri="{FF2B5EF4-FFF2-40B4-BE49-F238E27FC236}">
                <a16:creationId xmlns:a16="http://schemas.microsoft.com/office/drawing/2014/main" id="{EAAB2DCD-7921-4E6B-8410-6EBEF151291E}"/>
              </a:ext>
            </a:extLst>
          </p:cNvPr>
          <p:cNvSpPr/>
          <p:nvPr/>
        </p:nvSpPr>
        <p:spPr>
          <a:xfrm>
            <a:off x="11068493" y="3179135"/>
            <a:ext cx="285307" cy="13263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8" name="Geschweifte Klammer rechts 7">
            <a:extLst>
              <a:ext uri="{FF2B5EF4-FFF2-40B4-BE49-F238E27FC236}">
                <a16:creationId xmlns:a16="http://schemas.microsoft.com/office/drawing/2014/main" id="{B95CE94B-4B52-BA43-271D-A11B5AE501F0}"/>
              </a:ext>
            </a:extLst>
          </p:cNvPr>
          <p:cNvSpPr/>
          <p:nvPr/>
        </p:nvSpPr>
        <p:spPr>
          <a:xfrm>
            <a:off x="11094926" y="4798306"/>
            <a:ext cx="285307" cy="84582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12" name="Datumsplatzhalter 5">
            <a:extLst>
              <a:ext uri="{FF2B5EF4-FFF2-40B4-BE49-F238E27FC236}">
                <a16:creationId xmlns:a16="http://schemas.microsoft.com/office/drawing/2014/main" id="{B7E94C83-FA0B-566E-9B42-73040859F988}"/>
              </a:ext>
            </a:extLst>
          </p:cNvPr>
          <p:cNvSpPr>
            <a:spLocks noGrp="1"/>
          </p:cNvSpPr>
          <p:nvPr>
            <p:ph type="dt" sz="half" idx="10"/>
          </p:nvPr>
        </p:nvSpPr>
        <p:spPr>
          <a:xfrm>
            <a:off x="990600" y="6378118"/>
            <a:ext cx="2743200" cy="365125"/>
          </a:xfrm>
        </p:spPr>
        <p:txBody>
          <a:bodyPr/>
          <a:lstStyle/>
          <a:p>
            <a:r>
              <a:rPr lang="de-DE" altLang="zh-CN" dirty="0"/>
              <a:t>2024/10/08</a:t>
            </a:r>
            <a:endParaRPr lang="zh-CN" altLang="en-US" dirty="0"/>
          </a:p>
        </p:txBody>
      </p:sp>
      <p:sp>
        <p:nvSpPr>
          <p:cNvPr id="13" name="Fußzeilenplatzhalter 6">
            <a:extLst>
              <a:ext uri="{FF2B5EF4-FFF2-40B4-BE49-F238E27FC236}">
                <a16:creationId xmlns:a16="http://schemas.microsoft.com/office/drawing/2014/main" id="{153224B4-5118-0D7D-F511-2D349173242A}"/>
              </a:ext>
            </a:extLst>
          </p:cNvPr>
          <p:cNvSpPr>
            <a:spLocks noGrp="1"/>
          </p:cNvSpPr>
          <p:nvPr>
            <p:ph type="ftr" sz="quarter" idx="11"/>
          </p:nvPr>
        </p:nvSpPr>
        <p:spPr>
          <a:xfrm>
            <a:off x="4191000" y="6378118"/>
            <a:ext cx="4114800" cy="365125"/>
          </a:xfrm>
        </p:spPr>
        <p:txBody>
          <a:bodyPr>
            <a:normAutofit fontScale="92500"/>
          </a:bodyPr>
          <a:lstStyle/>
          <a:p>
            <a:r>
              <a:rPr lang="de-AT" altLang="zh-CN" dirty="0"/>
              <a:t>WEBINAR </a:t>
            </a:r>
            <a:r>
              <a:rPr lang="de-AT" altLang="zh-CN" dirty="0" err="1"/>
              <a:t>stakeholder</a:t>
            </a:r>
            <a:r>
              <a:rPr lang="de-AT" altLang="zh-CN" dirty="0"/>
              <a:t> </a:t>
            </a:r>
            <a:r>
              <a:rPr lang="de-AT" altLang="zh-CN" dirty="0" err="1"/>
              <a:t>mobilisation</a:t>
            </a:r>
            <a:r>
              <a:rPr lang="de-AT" altLang="zh-CN" dirty="0"/>
              <a:t> &amp; </a:t>
            </a:r>
            <a:r>
              <a:rPr lang="de-AT" altLang="zh-CN" dirty="0" err="1"/>
              <a:t>roadmapping</a:t>
            </a:r>
            <a:r>
              <a:rPr lang="de-AT" altLang="zh-CN" dirty="0"/>
              <a:t> / EI-JKU</a:t>
            </a:r>
            <a:endParaRPr lang="zh-CN" altLang="en-US" dirty="0"/>
          </a:p>
        </p:txBody>
      </p:sp>
      <p:sp>
        <p:nvSpPr>
          <p:cNvPr id="14" name="Foliennummernplatzhalter 7">
            <a:extLst>
              <a:ext uri="{FF2B5EF4-FFF2-40B4-BE49-F238E27FC236}">
                <a16:creationId xmlns:a16="http://schemas.microsoft.com/office/drawing/2014/main" id="{3EC09193-A868-27B4-27C6-D72EB0A1B934}"/>
              </a:ext>
            </a:extLst>
          </p:cNvPr>
          <p:cNvSpPr txBox="1">
            <a:spLocks/>
          </p:cNvSpPr>
          <p:nvPr/>
        </p:nvSpPr>
        <p:spPr>
          <a:xfrm>
            <a:off x="8763000" y="6378118"/>
            <a:ext cx="2743200" cy="365125"/>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5</a:t>
            </a:fld>
            <a:endParaRPr lang="zh-CN" altLang="en-US"/>
          </a:p>
        </p:txBody>
      </p:sp>
      <p:pic>
        <p:nvPicPr>
          <p:cNvPr id="4" name="Grafik 3">
            <a:extLst>
              <a:ext uri="{FF2B5EF4-FFF2-40B4-BE49-F238E27FC236}">
                <a16:creationId xmlns:a16="http://schemas.microsoft.com/office/drawing/2014/main" id="{2A4EB69E-796F-FDD7-9572-5ED1CC4BCB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5292" y="6181690"/>
            <a:ext cx="1342287" cy="505255"/>
          </a:xfrm>
          <a:prstGeom prst="rect">
            <a:avLst/>
          </a:prstGeom>
        </p:spPr>
      </p:pic>
      <p:sp>
        <p:nvSpPr>
          <p:cNvPr id="9" name="Pfeil: nach rechts 8">
            <a:extLst>
              <a:ext uri="{FF2B5EF4-FFF2-40B4-BE49-F238E27FC236}">
                <a16:creationId xmlns:a16="http://schemas.microsoft.com/office/drawing/2014/main" id="{E8097614-84B0-98B9-8FDD-6F4135D67543}"/>
              </a:ext>
            </a:extLst>
          </p:cNvPr>
          <p:cNvSpPr/>
          <p:nvPr/>
        </p:nvSpPr>
        <p:spPr>
          <a:xfrm rot="7736922">
            <a:off x="10161351" y="3776543"/>
            <a:ext cx="2003898" cy="597616"/>
          </a:xfrm>
          <a:prstGeom prst="rightArrow">
            <a:avLst/>
          </a:prstGeom>
          <a:solidFill>
            <a:srgbClr val="F76B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244899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euc-powerpoint.officeapps.live.com/pods/GetClipboardImage.ashx?Id=122a282a-11a9-4069-bdc3-652dcb776c51&amp;DC=GEU4&amp;pkey=1af3d388-7b68-4daa-8f61-461450cb87b0&amp;wdwaccluster=GEU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200" y="208800"/>
            <a:ext cx="11449599" cy="644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825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258445"/>
            <a:ext cx="10515600" cy="1279797"/>
          </a:xfrm>
        </p:spPr>
        <p:txBody>
          <a:bodyPr>
            <a:normAutofit/>
          </a:bodyPr>
          <a:lstStyle/>
          <a:p>
            <a:pPr>
              <a:spcAft>
                <a:spcPts val="900"/>
              </a:spcAft>
            </a:pPr>
            <a:r>
              <a:rPr lang="en-GB" dirty="0">
                <a:solidFill>
                  <a:srgbClr val="4DA8F5"/>
                </a:solidFill>
                <a:effectLst/>
                <a:latin typeface="Arial" panose="020B0604020202020204" pitchFamily="34" charset="0"/>
                <a:cs typeface="Arial" panose="020B0604020202020204" pitchFamily="34" charset="0"/>
              </a:rPr>
              <a:t>Definition of business models for the renewable hydrogen exchange within an industrial area (Linz case)</a:t>
            </a:r>
            <a:br>
              <a:rPr lang="en-GB" sz="1800" dirty="0">
                <a:solidFill>
                  <a:srgbClr val="4DA8F5"/>
                </a:solidFill>
                <a:effectLst/>
                <a:latin typeface="Arial" panose="020B0604020202020204" pitchFamily="34" charset="0"/>
                <a:cs typeface="Arial" panose="020B0604020202020204" pitchFamily="34" charset="0"/>
              </a:rPr>
            </a:br>
            <a:endParaRPr lang="en-US" altLang="en-US" sz="1800" dirty="0">
              <a:solidFill>
                <a:srgbClr val="4DA8F5"/>
              </a:solidFill>
              <a:effectLst/>
              <a:latin typeface="Arial" panose="020B0604020202020204" pitchFamily="34" charset="0"/>
              <a:cs typeface="Arial" panose="020B0604020202020204" pitchFamily="34" charset="0"/>
            </a:endParaRPr>
          </a:p>
        </p:txBody>
      </p:sp>
      <p:pic>
        <p:nvPicPr>
          <p:cNvPr id="8" name="Grafik 7" descr="Fabrik">
            <a:extLst>
              <a:ext uri="{FF2B5EF4-FFF2-40B4-BE49-F238E27FC236}">
                <a16:creationId xmlns:a16="http://schemas.microsoft.com/office/drawing/2014/main" id="{C072E13B-6015-2CDD-83DE-FA7EC49C6C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52495" y="2010931"/>
            <a:ext cx="720000" cy="720000"/>
          </a:xfrm>
          <a:prstGeom prst="rect">
            <a:avLst/>
          </a:prstGeom>
        </p:spPr>
      </p:pic>
      <p:pic>
        <p:nvPicPr>
          <p:cNvPr id="9" name="Grafik 8" descr="Datenbank">
            <a:extLst>
              <a:ext uri="{FF2B5EF4-FFF2-40B4-BE49-F238E27FC236}">
                <a16:creationId xmlns:a16="http://schemas.microsoft.com/office/drawing/2014/main" id="{A4740475-4F7C-2DEF-F8C3-EF2156D545B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78593" y="2144626"/>
            <a:ext cx="720000" cy="720000"/>
          </a:xfrm>
          <a:prstGeom prst="rect">
            <a:avLst/>
          </a:prstGeom>
        </p:spPr>
      </p:pic>
      <p:sp>
        <p:nvSpPr>
          <p:cNvPr id="10" name="Pfeil: nach rechts 9">
            <a:extLst>
              <a:ext uri="{FF2B5EF4-FFF2-40B4-BE49-F238E27FC236}">
                <a16:creationId xmlns:a16="http://schemas.microsoft.com/office/drawing/2014/main" id="{592467C8-AF39-72D8-BCF6-AA598D91090E}"/>
              </a:ext>
            </a:extLst>
          </p:cNvPr>
          <p:cNvSpPr/>
          <p:nvPr/>
        </p:nvSpPr>
        <p:spPr>
          <a:xfrm>
            <a:off x="10291997" y="2384324"/>
            <a:ext cx="311989" cy="191775"/>
          </a:xfrm>
          <a:prstGeom prst="rightArrow">
            <a:avLst/>
          </a:prstGeom>
          <a:solidFill>
            <a:srgbClr val="F76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feil: nach rechts 10">
            <a:extLst>
              <a:ext uri="{FF2B5EF4-FFF2-40B4-BE49-F238E27FC236}">
                <a16:creationId xmlns:a16="http://schemas.microsoft.com/office/drawing/2014/main" id="{D960F0AD-0CC5-C0D5-39DB-4E37DCB6245A}"/>
              </a:ext>
            </a:extLst>
          </p:cNvPr>
          <p:cNvSpPr/>
          <p:nvPr/>
        </p:nvSpPr>
        <p:spPr>
          <a:xfrm>
            <a:off x="9104065" y="2378555"/>
            <a:ext cx="311989" cy="191775"/>
          </a:xfrm>
          <a:prstGeom prst="rightArrow">
            <a:avLst/>
          </a:prstGeom>
          <a:solidFill>
            <a:srgbClr val="F76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fik 11" descr="LKW">
            <a:extLst>
              <a:ext uri="{FF2B5EF4-FFF2-40B4-BE49-F238E27FC236}">
                <a16:creationId xmlns:a16="http://schemas.microsoft.com/office/drawing/2014/main" id="{F80C5486-5EF2-D6F8-C0F7-EDE81C884F0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50600" y="2599512"/>
            <a:ext cx="720000" cy="720000"/>
          </a:xfrm>
          <a:prstGeom prst="rect">
            <a:avLst/>
          </a:prstGeom>
        </p:spPr>
      </p:pic>
      <p:sp>
        <p:nvSpPr>
          <p:cNvPr id="13" name="Textfeld 12">
            <a:extLst>
              <a:ext uri="{FF2B5EF4-FFF2-40B4-BE49-F238E27FC236}">
                <a16:creationId xmlns:a16="http://schemas.microsoft.com/office/drawing/2014/main" id="{DE9E1E81-704F-4D2A-9CF5-FB1BE05F2134}"/>
              </a:ext>
            </a:extLst>
          </p:cNvPr>
          <p:cNvSpPr txBox="1"/>
          <p:nvPr/>
        </p:nvSpPr>
        <p:spPr>
          <a:xfrm>
            <a:off x="8309937" y="2340109"/>
            <a:ext cx="352982" cy="276999"/>
          </a:xfrm>
          <a:prstGeom prst="rect">
            <a:avLst/>
          </a:prstGeom>
          <a:noFill/>
        </p:spPr>
        <p:txBody>
          <a:bodyPr wrap="square" rtlCol="0">
            <a:spAutoFit/>
          </a:bodyPr>
          <a:lstStyle/>
          <a:p>
            <a:r>
              <a:rPr lang="de-DE" sz="1200" b="1" dirty="0">
                <a:solidFill>
                  <a:schemeClr val="bg1"/>
                </a:solidFill>
              </a:rPr>
              <a:t>H</a:t>
            </a:r>
            <a:r>
              <a:rPr lang="de-DE" sz="1200" b="1" baseline="-25000" dirty="0">
                <a:solidFill>
                  <a:schemeClr val="bg1"/>
                </a:solidFill>
              </a:rPr>
              <a:t>2</a:t>
            </a:r>
            <a:endParaRPr lang="en-US" sz="1200" b="1" baseline="-25000" dirty="0">
              <a:solidFill>
                <a:schemeClr val="bg1"/>
              </a:solidFill>
            </a:endParaRPr>
          </a:p>
        </p:txBody>
      </p:sp>
      <p:pic>
        <p:nvPicPr>
          <p:cNvPr id="14" name="Grafik 13" descr="Kreuzfahrtschiff">
            <a:extLst>
              <a:ext uri="{FF2B5EF4-FFF2-40B4-BE49-F238E27FC236}">
                <a16:creationId xmlns:a16="http://schemas.microsoft.com/office/drawing/2014/main" id="{3D015461-9AA2-7CDD-6605-838CB3ADD89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90793" y="1630181"/>
            <a:ext cx="720000" cy="720000"/>
          </a:xfrm>
          <a:prstGeom prst="rect">
            <a:avLst/>
          </a:prstGeom>
        </p:spPr>
      </p:pic>
      <p:pic>
        <p:nvPicPr>
          <p:cNvPr id="15" name="Grafik 14">
            <a:extLst>
              <a:ext uri="{FF2B5EF4-FFF2-40B4-BE49-F238E27FC236}">
                <a16:creationId xmlns:a16="http://schemas.microsoft.com/office/drawing/2014/main" id="{5DA9AE9E-3284-6453-0F76-E2EB7709E2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97390" y="2144626"/>
            <a:ext cx="720000" cy="720000"/>
          </a:xfrm>
          <a:prstGeom prst="rect">
            <a:avLst/>
          </a:prstGeom>
        </p:spPr>
      </p:pic>
      <p:sp>
        <p:nvSpPr>
          <p:cNvPr id="16" name="Flussdiagramm: Datenträger mit direktem Zugriff 15">
            <a:extLst>
              <a:ext uri="{FF2B5EF4-FFF2-40B4-BE49-F238E27FC236}">
                <a16:creationId xmlns:a16="http://schemas.microsoft.com/office/drawing/2014/main" id="{CCC8051A-EE05-577A-96EF-DFBDAD308CE7}"/>
              </a:ext>
            </a:extLst>
          </p:cNvPr>
          <p:cNvSpPr/>
          <p:nvPr/>
        </p:nvSpPr>
        <p:spPr>
          <a:xfrm>
            <a:off x="8290537" y="2371740"/>
            <a:ext cx="559380" cy="227379"/>
          </a:xfrm>
          <a:prstGeom prst="flowChartMagneticDrum">
            <a:avLst/>
          </a:prstGeom>
          <a:solidFill>
            <a:srgbClr val="51AA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feld 16">
            <a:extLst>
              <a:ext uri="{FF2B5EF4-FFF2-40B4-BE49-F238E27FC236}">
                <a16:creationId xmlns:a16="http://schemas.microsoft.com/office/drawing/2014/main" id="{6AEA285C-766D-5C2F-0A66-D6A3D481510D}"/>
              </a:ext>
            </a:extLst>
          </p:cNvPr>
          <p:cNvSpPr txBox="1"/>
          <p:nvPr/>
        </p:nvSpPr>
        <p:spPr>
          <a:xfrm>
            <a:off x="8343026" y="2343362"/>
            <a:ext cx="352982" cy="276999"/>
          </a:xfrm>
          <a:prstGeom prst="rect">
            <a:avLst/>
          </a:prstGeom>
          <a:noFill/>
        </p:spPr>
        <p:txBody>
          <a:bodyPr wrap="square" rtlCol="0">
            <a:spAutoFit/>
          </a:bodyPr>
          <a:lstStyle/>
          <a:p>
            <a:r>
              <a:rPr lang="de-DE" sz="1200" b="1" dirty="0">
                <a:solidFill>
                  <a:schemeClr val="bg1"/>
                </a:solidFill>
              </a:rPr>
              <a:t>H</a:t>
            </a:r>
            <a:r>
              <a:rPr lang="de-DE" sz="1200" b="1" baseline="-25000" dirty="0">
                <a:solidFill>
                  <a:schemeClr val="bg1"/>
                </a:solidFill>
              </a:rPr>
              <a:t>2</a:t>
            </a:r>
            <a:endParaRPr lang="en-US" sz="1200" b="1" baseline="-25000" dirty="0">
              <a:solidFill>
                <a:schemeClr val="bg1"/>
              </a:solidFill>
            </a:endParaRPr>
          </a:p>
        </p:txBody>
      </p:sp>
      <p:sp>
        <p:nvSpPr>
          <p:cNvPr id="18" name="Pfeil: nach rechts 17">
            <a:extLst>
              <a:ext uri="{FF2B5EF4-FFF2-40B4-BE49-F238E27FC236}">
                <a16:creationId xmlns:a16="http://schemas.microsoft.com/office/drawing/2014/main" id="{34C9A04A-0816-9237-F812-14E270986D03}"/>
              </a:ext>
            </a:extLst>
          </p:cNvPr>
          <p:cNvSpPr/>
          <p:nvPr/>
        </p:nvSpPr>
        <p:spPr>
          <a:xfrm>
            <a:off x="7865899" y="2385973"/>
            <a:ext cx="311989" cy="191775"/>
          </a:xfrm>
          <a:prstGeom prst="rightArrow">
            <a:avLst/>
          </a:prstGeom>
          <a:solidFill>
            <a:srgbClr val="F76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feld 18">
            <a:extLst>
              <a:ext uri="{FF2B5EF4-FFF2-40B4-BE49-F238E27FC236}">
                <a16:creationId xmlns:a16="http://schemas.microsoft.com/office/drawing/2014/main" id="{4AD08B85-D8F1-160A-ECDF-84EFCC2B9799}"/>
              </a:ext>
            </a:extLst>
          </p:cNvPr>
          <p:cNvSpPr txBox="1"/>
          <p:nvPr/>
        </p:nvSpPr>
        <p:spPr>
          <a:xfrm>
            <a:off x="706498" y="1630181"/>
            <a:ext cx="8740826" cy="3970318"/>
          </a:xfrm>
          <a:prstGeom prst="rect">
            <a:avLst/>
          </a:prstGeom>
          <a:noFill/>
        </p:spPr>
        <p:txBody>
          <a:bodyPr wrap="square">
            <a:spAutoFit/>
          </a:bodyPr>
          <a:lstStyle/>
          <a:p>
            <a:pPr algn="just"/>
            <a:r>
              <a:rPr lang="de-AT" sz="2000" dirty="0"/>
              <a:t>The</a:t>
            </a:r>
            <a:r>
              <a:rPr lang="de-AT" sz="2000" dirty="0">
                <a:solidFill>
                  <a:schemeClr val="tx1">
                    <a:lumMod val="75000"/>
                    <a:lumOff val="25000"/>
                  </a:schemeClr>
                </a:solidFill>
              </a:rPr>
              <a:t> </a:t>
            </a:r>
            <a:r>
              <a:rPr lang="de-AT" sz="2000" b="1" dirty="0" err="1">
                <a:solidFill>
                  <a:srgbClr val="F76B5A"/>
                </a:solidFill>
              </a:rPr>
              <a:t>project</a:t>
            </a:r>
            <a:r>
              <a:rPr lang="de-AT" sz="2000" b="1" dirty="0">
                <a:solidFill>
                  <a:srgbClr val="F76B5A"/>
                </a:solidFill>
              </a:rPr>
              <a:t> </a:t>
            </a:r>
            <a:r>
              <a:rPr lang="de-AT" sz="2000" b="1" dirty="0" err="1">
                <a:solidFill>
                  <a:srgbClr val="F76B5A"/>
                </a:solidFill>
              </a:rPr>
              <a:t>investigated</a:t>
            </a:r>
            <a:r>
              <a:rPr lang="de-AT" sz="2000" b="1" dirty="0">
                <a:solidFill>
                  <a:srgbClr val="F76B5A"/>
                </a:solidFill>
              </a:rPr>
              <a:t> options </a:t>
            </a:r>
            <a:r>
              <a:rPr lang="de-AT" sz="2000" dirty="0"/>
              <a:t>for</a:t>
            </a:r>
          </a:p>
          <a:p>
            <a:pPr marL="298847" indent="-298847" defTabSz="685800">
              <a:lnSpc>
                <a:spcPct val="120000"/>
              </a:lnSpc>
              <a:buSzPct val="150000"/>
              <a:buBlip>
                <a:blip r:embed="rId12"/>
              </a:buBlip>
              <a:defRPr/>
            </a:pPr>
            <a:r>
              <a:rPr lang="de-AT" sz="1600" dirty="0">
                <a:cs typeface="Arial" panose="020B0604020202020204" pitchFamily="34" charset="0"/>
              </a:rPr>
              <a:t>cooperative large-scale production,</a:t>
            </a:r>
            <a:endParaRPr lang="en-US" sz="1600" dirty="0">
              <a:cs typeface="Arial" panose="020B0604020202020204" pitchFamily="34" charset="0"/>
            </a:endParaRPr>
          </a:p>
          <a:p>
            <a:pPr marL="298847" indent="-298847" defTabSz="685800">
              <a:lnSpc>
                <a:spcPct val="120000"/>
              </a:lnSpc>
              <a:buSzPct val="150000"/>
              <a:buBlip>
                <a:blip r:embed="rId12"/>
              </a:buBlip>
              <a:defRPr/>
            </a:pPr>
            <a:r>
              <a:rPr lang="en-US" sz="1600" dirty="0">
                <a:cs typeface="Arial" panose="020B0604020202020204" pitchFamily="34" charset="0"/>
              </a:rPr>
              <a:t>the transport,</a:t>
            </a:r>
          </a:p>
          <a:p>
            <a:pPr marL="298847" indent="-298847" defTabSz="685800">
              <a:lnSpc>
                <a:spcPct val="120000"/>
              </a:lnSpc>
              <a:buSzPct val="150000"/>
              <a:buBlip>
                <a:blip r:embed="rId12"/>
              </a:buBlip>
              <a:defRPr/>
            </a:pPr>
            <a:r>
              <a:rPr lang="en-US" sz="1600" dirty="0">
                <a:cs typeface="Arial" panose="020B0604020202020204" pitchFamily="34" charset="0"/>
              </a:rPr>
              <a:t>the </a:t>
            </a:r>
            <a:r>
              <a:rPr lang="de-AT" sz="1600" dirty="0">
                <a:cs typeface="Arial" panose="020B0604020202020204" pitchFamily="34" charset="0"/>
              </a:rPr>
              <a:t>storage</a:t>
            </a:r>
          </a:p>
          <a:p>
            <a:pPr marL="298847" indent="-298847" defTabSz="685800">
              <a:lnSpc>
                <a:spcPct val="120000"/>
              </a:lnSpc>
              <a:buSzPct val="150000"/>
              <a:buBlip>
                <a:blip r:embed="rId12"/>
              </a:buBlip>
              <a:defRPr/>
            </a:pPr>
            <a:r>
              <a:rPr lang="de-AT" sz="1600" dirty="0">
                <a:cs typeface="Arial" panose="020B0604020202020204" pitchFamily="34" charset="0"/>
              </a:rPr>
              <a:t>and the use</a:t>
            </a:r>
          </a:p>
          <a:p>
            <a:pPr algn="just"/>
            <a:r>
              <a:rPr lang="de-AT" sz="2000" dirty="0"/>
              <a:t>of</a:t>
            </a:r>
            <a:r>
              <a:rPr lang="de-AT" sz="2000" dirty="0">
                <a:solidFill>
                  <a:schemeClr val="tx1">
                    <a:lumMod val="75000"/>
                    <a:lumOff val="25000"/>
                  </a:schemeClr>
                </a:solidFill>
              </a:rPr>
              <a:t> </a:t>
            </a:r>
            <a:r>
              <a:rPr lang="de-AT" sz="2000" b="1" dirty="0" err="1">
                <a:solidFill>
                  <a:srgbClr val="F76B5A"/>
                </a:solidFill>
              </a:rPr>
              <a:t>renewable</a:t>
            </a:r>
            <a:r>
              <a:rPr lang="de-AT" sz="2000" b="1" dirty="0">
                <a:solidFill>
                  <a:srgbClr val="F76B5A"/>
                </a:solidFill>
              </a:rPr>
              <a:t> hydrogen </a:t>
            </a:r>
            <a:r>
              <a:rPr lang="de-AT" sz="2000" dirty="0" err="1"/>
              <a:t>for</a:t>
            </a:r>
            <a:r>
              <a:rPr lang="de-AT" sz="2000" dirty="0"/>
              <a:t> </a:t>
            </a:r>
            <a:r>
              <a:rPr lang="de-AT" sz="2000" dirty="0" err="1"/>
              <a:t>the</a:t>
            </a:r>
            <a:r>
              <a:rPr lang="de-AT" sz="2000" dirty="0"/>
              <a:t> </a:t>
            </a:r>
            <a:r>
              <a:rPr lang="de-AT" sz="2000" dirty="0" err="1"/>
              <a:t>industry</a:t>
            </a:r>
            <a:r>
              <a:rPr lang="de-AT" sz="2000" dirty="0"/>
              <a:t> </a:t>
            </a:r>
            <a:r>
              <a:rPr lang="de-AT" sz="2000" dirty="0" err="1"/>
              <a:t>site</a:t>
            </a:r>
            <a:r>
              <a:rPr lang="de-AT" sz="2000" dirty="0"/>
              <a:t> in Linz</a:t>
            </a:r>
          </a:p>
          <a:p>
            <a:pPr algn="just"/>
            <a:r>
              <a:rPr lang="de-AT" sz="2000" dirty="0" err="1"/>
              <a:t>with</a:t>
            </a:r>
            <a:r>
              <a:rPr lang="de-AT" sz="2000" dirty="0"/>
              <a:t> an </a:t>
            </a:r>
            <a:r>
              <a:rPr lang="de-AT" sz="2000" dirty="0" err="1"/>
              <a:t>integrated</a:t>
            </a:r>
            <a:r>
              <a:rPr lang="de-AT" sz="2000" dirty="0"/>
              <a:t> </a:t>
            </a:r>
            <a:r>
              <a:rPr lang="de-AT" sz="2000" dirty="0" err="1"/>
              <a:t>steel</a:t>
            </a:r>
            <a:r>
              <a:rPr lang="de-AT" sz="2000" dirty="0"/>
              <a:t> </a:t>
            </a:r>
            <a:r>
              <a:rPr lang="de-AT" sz="2000" dirty="0" err="1"/>
              <a:t>mill</a:t>
            </a:r>
            <a:r>
              <a:rPr lang="de-AT" sz="2000" dirty="0"/>
              <a:t> and </a:t>
            </a:r>
            <a:r>
              <a:rPr lang="de-AT" sz="2000" dirty="0" err="1"/>
              <a:t>ammonia</a:t>
            </a:r>
            <a:r>
              <a:rPr lang="de-AT" sz="2000" dirty="0"/>
              <a:t> </a:t>
            </a:r>
            <a:r>
              <a:rPr lang="de-AT" sz="2000" dirty="0" err="1"/>
              <a:t>fertilizer</a:t>
            </a:r>
            <a:r>
              <a:rPr lang="de-AT" sz="2000" dirty="0"/>
              <a:t> </a:t>
            </a:r>
            <a:r>
              <a:rPr lang="de-AT" sz="2000" dirty="0" err="1"/>
              <a:t>production</a:t>
            </a:r>
            <a:r>
              <a:rPr lang="de-AT" sz="2000" dirty="0"/>
              <a:t> </a:t>
            </a:r>
          </a:p>
          <a:p>
            <a:pPr algn="just"/>
            <a:endParaRPr lang="de-AT" sz="2000" dirty="0"/>
          </a:p>
          <a:p>
            <a:pPr algn="just"/>
            <a:r>
              <a:rPr lang="de-AT" sz="2000" dirty="0"/>
              <a:t>Complementary to this core topic, options for the</a:t>
            </a:r>
          </a:p>
          <a:p>
            <a:pPr marL="298847" indent="-298847" defTabSz="685800">
              <a:lnSpc>
                <a:spcPct val="110000"/>
              </a:lnSpc>
              <a:buClr>
                <a:schemeClr val="tx1"/>
              </a:buClr>
              <a:buSzPct val="150000"/>
              <a:buBlip>
                <a:blip r:embed="rId12"/>
              </a:buBlip>
              <a:defRPr/>
            </a:pPr>
            <a:r>
              <a:rPr lang="de-AT" sz="1600" dirty="0">
                <a:cs typeface="Arial" panose="020B0604020202020204" pitchFamily="34" charset="0"/>
              </a:rPr>
              <a:t>Waste heat recovery</a:t>
            </a:r>
          </a:p>
          <a:p>
            <a:pPr marL="298847" indent="-298847" defTabSz="685800">
              <a:lnSpc>
                <a:spcPct val="110000"/>
              </a:lnSpc>
              <a:buClr>
                <a:schemeClr val="tx1"/>
              </a:buClr>
              <a:buSzPct val="150000"/>
              <a:buBlip>
                <a:blip r:embed="rId12"/>
              </a:buBlip>
              <a:defRPr/>
            </a:pPr>
            <a:r>
              <a:rPr lang="de-AT" sz="1600" dirty="0">
                <a:cs typeface="Arial" panose="020B0604020202020204" pitchFamily="34" charset="0"/>
              </a:rPr>
              <a:t>CO</a:t>
            </a:r>
            <a:r>
              <a:rPr lang="de-AT" sz="1600" baseline="-25000" dirty="0">
                <a:cs typeface="Arial" panose="020B0604020202020204" pitchFamily="34" charset="0"/>
              </a:rPr>
              <a:t>2</a:t>
            </a:r>
            <a:r>
              <a:rPr lang="de-AT" sz="1600" dirty="0">
                <a:cs typeface="Arial" panose="020B0604020202020204" pitchFamily="34" charset="0"/>
              </a:rPr>
              <a:t> use</a:t>
            </a:r>
          </a:p>
          <a:p>
            <a:pPr algn="just"/>
            <a:r>
              <a:rPr lang="de-AT" sz="2000" dirty="0"/>
              <a:t>based on </a:t>
            </a:r>
            <a:r>
              <a:rPr lang="de-AT" sz="2000" b="1" dirty="0">
                <a:solidFill>
                  <a:srgbClr val="F76B5A"/>
                </a:solidFill>
              </a:rPr>
              <a:t>renewable electricity, ammonia and metallurgical gases are being </a:t>
            </a:r>
            <a:r>
              <a:rPr lang="de-AT" sz="2000" dirty="0"/>
              <a:t>investigated for their technical and economic </a:t>
            </a:r>
            <a:r>
              <a:rPr lang="de-AT" sz="2000" dirty="0" err="1"/>
              <a:t>feasibility</a:t>
            </a:r>
            <a:r>
              <a:rPr lang="de-AT" sz="2000" dirty="0"/>
              <a:t>.</a:t>
            </a:r>
          </a:p>
        </p:txBody>
      </p:sp>
      <p:sp>
        <p:nvSpPr>
          <p:cNvPr id="3" name="Datumsplatzhalter 5">
            <a:extLst>
              <a:ext uri="{FF2B5EF4-FFF2-40B4-BE49-F238E27FC236}">
                <a16:creationId xmlns:a16="http://schemas.microsoft.com/office/drawing/2014/main" id="{26A201E6-DA6A-E65A-8C31-C2377D92D1FD}"/>
              </a:ext>
            </a:extLst>
          </p:cNvPr>
          <p:cNvSpPr txBox="1">
            <a:spLocks/>
          </p:cNvSpPr>
          <p:nvPr/>
        </p:nvSpPr>
        <p:spPr>
          <a:xfrm>
            <a:off x="990600" y="6378118"/>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ltLang="zh-CN" sz="1100" dirty="0">
                <a:solidFill>
                  <a:schemeClr val="tx1">
                    <a:tint val="75000"/>
                  </a:schemeClr>
                </a:solidFill>
              </a:rPr>
              <a:t>2024/10/08</a:t>
            </a:r>
            <a:endParaRPr lang="zh-CN" altLang="en-US" sz="1100" dirty="0">
              <a:solidFill>
                <a:schemeClr val="tx1">
                  <a:tint val="75000"/>
                </a:schemeClr>
              </a:solidFill>
            </a:endParaRPr>
          </a:p>
        </p:txBody>
      </p:sp>
      <p:sp>
        <p:nvSpPr>
          <p:cNvPr id="5" name="Fußzeilenplatzhalter 6">
            <a:extLst>
              <a:ext uri="{FF2B5EF4-FFF2-40B4-BE49-F238E27FC236}">
                <a16:creationId xmlns:a16="http://schemas.microsoft.com/office/drawing/2014/main" id="{A5C6C07B-28C6-2546-F998-5D894BE90F6D}"/>
              </a:ext>
            </a:extLst>
          </p:cNvPr>
          <p:cNvSpPr txBox="1">
            <a:spLocks/>
          </p:cNvSpPr>
          <p:nvPr/>
        </p:nvSpPr>
        <p:spPr>
          <a:xfrm>
            <a:off x="4191000" y="6378118"/>
            <a:ext cx="4114800" cy="365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altLang="zh-CN" sz="1100" dirty="0">
                <a:solidFill>
                  <a:schemeClr val="tx1">
                    <a:tint val="75000"/>
                  </a:schemeClr>
                </a:solidFill>
                <a:latin typeface="+mn-lt"/>
              </a:rPr>
              <a:t>WEBINAR </a:t>
            </a:r>
            <a:r>
              <a:rPr lang="de-AT" altLang="zh-CN" sz="1100" dirty="0" err="1">
                <a:solidFill>
                  <a:schemeClr val="tx1">
                    <a:tint val="75000"/>
                  </a:schemeClr>
                </a:solidFill>
                <a:latin typeface="+mn-lt"/>
              </a:rPr>
              <a:t>stakeholder</a:t>
            </a:r>
            <a:r>
              <a:rPr lang="de-AT" altLang="zh-CN" sz="1100" dirty="0">
                <a:solidFill>
                  <a:schemeClr val="tx1">
                    <a:tint val="75000"/>
                  </a:schemeClr>
                </a:solidFill>
                <a:latin typeface="+mn-lt"/>
              </a:rPr>
              <a:t> </a:t>
            </a:r>
            <a:r>
              <a:rPr lang="de-AT" altLang="zh-CN" sz="1100" dirty="0" err="1">
                <a:solidFill>
                  <a:schemeClr val="tx1">
                    <a:tint val="75000"/>
                  </a:schemeClr>
                </a:solidFill>
                <a:latin typeface="+mn-lt"/>
              </a:rPr>
              <a:t>mobilisation</a:t>
            </a:r>
            <a:r>
              <a:rPr lang="de-AT" altLang="zh-CN" sz="1100" dirty="0">
                <a:solidFill>
                  <a:schemeClr val="tx1">
                    <a:tint val="75000"/>
                  </a:schemeClr>
                </a:solidFill>
                <a:latin typeface="+mn-lt"/>
              </a:rPr>
              <a:t> &amp; </a:t>
            </a:r>
            <a:r>
              <a:rPr lang="de-AT" altLang="zh-CN" sz="1100" dirty="0" err="1">
                <a:solidFill>
                  <a:schemeClr val="tx1">
                    <a:tint val="75000"/>
                  </a:schemeClr>
                </a:solidFill>
                <a:latin typeface="+mn-lt"/>
              </a:rPr>
              <a:t>roadmapping</a:t>
            </a:r>
            <a:r>
              <a:rPr lang="de-AT" altLang="zh-CN" sz="1100" dirty="0">
                <a:solidFill>
                  <a:schemeClr val="tx1">
                    <a:tint val="75000"/>
                  </a:schemeClr>
                </a:solidFill>
                <a:latin typeface="+mn-lt"/>
              </a:rPr>
              <a:t> / EI-JKU</a:t>
            </a:r>
            <a:endParaRPr lang="zh-CN" altLang="en-US" sz="1100" dirty="0">
              <a:solidFill>
                <a:schemeClr val="tx1">
                  <a:tint val="75000"/>
                </a:schemeClr>
              </a:solidFill>
              <a:latin typeface="+mn-lt"/>
            </a:endParaRPr>
          </a:p>
        </p:txBody>
      </p:sp>
      <p:sp>
        <p:nvSpPr>
          <p:cNvPr id="6" name="Foliennummernplatzhalter 7">
            <a:extLst>
              <a:ext uri="{FF2B5EF4-FFF2-40B4-BE49-F238E27FC236}">
                <a16:creationId xmlns:a16="http://schemas.microsoft.com/office/drawing/2014/main" id="{6EFFD40F-8C10-0DF3-11D9-41241F33417A}"/>
              </a:ext>
            </a:extLst>
          </p:cNvPr>
          <p:cNvSpPr txBox="1">
            <a:spLocks/>
          </p:cNvSpPr>
          <p:nvPr/>
        </p:nvSpPr>
        <p:spPr>
          <a:xfrm>
            <a:off x="8763000" y="6378118"/>
            <a:ext cx="2743200" cy="365125"/>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7</a:t>
            </a:fld>
            <a:endParaRPr lang="zh-CN" altLang="en-US"/>
          </a:p>
        </p:txBody>
      </p:sp>
      <p:pic>
        <p:nvPicPr>
          <p:cNvPr id="4" name="Grafik 3">
            <a:extLst>
              <a:ext uri="{FF2B5EF4-FFF2-40B4-BE49-F238E27FC236}">
                <a16:creationId xmlns:a16="http://schemas.microsoft.com/office/drawing/2014/main" id="{55FAFDBB-933C-0AE5-0FA7-9F4AB01972D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95292" y="6181690"/>
            <a:ext cx="1342287" cy="505255"/>
          </a:xfrm>
          <a:prstGeom prst="rect">
            <a:avLst/>
          </a:prstGeom>
        </p:spPr>
      </p:pic>
    </p:spTree>
    <p:extLst>
      <p:ext uri="{BB962C8B-B14F-4D97-AF65-F5344CB8AC3E}">
        <p14:creationId xmlns:p14="http://schemas.microsoft.com/office/powerpoint/2010/main" val="686807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019" y="258949"/>
            <a:ext cx="10515600" cy="1279797"/>
          </a:xfrm>
        </p:spPr>
        <p:txBody>
          <a:bodyPr>
            <a:normAutofit/>
          </a:bodyPr>
          <a:lstStyle/>
          <a:p>
            <a:r>
              <a:rPr lang="de-DE" dirty="0" err="1">
                <a:solidFill>
                  <a:srgbClr val="4DA8F5"/>
                </a:solidFill>
                <a:effectLst/>
                <a:latin typeface="Arial" panose="020B0604020202020204" pitchFamily="34" charset="0"/>
                <a:cs typeface="Arial" panose="020B0604020202020204" pitchFamily="34" charset="0"/>
              </a:rPr>
              <a:t>Exemplary</a:t>
            </a:r>
            <a:r>
              <a:rPr lang="de-DE" dirty="0">
                <a:solidFill>
                  <a:srgbClr val="4DA8F5"/>
                </a:solidFill>
                <a:effectLst/>
                <a:latin typeface="Arial" panose="020B0604020202020204" pitchFamily="34" charset="0"/>
                <a:cs typeface="Arial" panose="020B0604020202020204" pitchFamily="34" charset="0"/>
              </a:rPr>
              <a:t> </a:t>
            </a:r>
            <a:r>
              <a:rPr lang="de-DE" dirty="0" err="1">
                <a:solidFill>
                  <a:srgbClr val="4DA8F5"/>
                </a:solidFill>
                <a:effectLst/>
                <a:latin typeface="Arial" panose="020B0604020202020204" pitchFamily="34" charset="0"/>
                <a:cs typeface="Arial" panose="020B0604020202020204" pitchFamily="34" charset="0"/>
              </a:rPr>
              <a:t>UseCase</a:t>
            </a:r>
            <a:r>
              <a:rPr lang="de-DE" dirty="0">
                <a:solidFill>
                  <a:srgbClr val="4DA8F5"/>
                </a:solidFill>
                <a:effectLst/>
                <a:latin typeface="Arial" panose="020B0604020202020204" pitchFamily="34" charset="0"/>
                <a:cs typeface="Arial" panose="020B0604020202020204" pitchFamily="34" charset="0"/>
              </a:rPr>
              <a:t> #1 </a:t>
            </a:r>
            <a:r>
              <a:rPr lang="en-US" dirty="0">
                <a:solidFill>
                  <a:srgbClr val="4DA8F5"/>
                </a:solidFill>
                <a:effectLst/>
                <a:latin typeface="Arial" panose="020B0604020202020204" pitchFamily="34" charset="0"/>
                <a:cs typeface="Arial" panose="020B0604020202020204" pitchFamily="34" charset="0"/>
              </a:rPr>
              <a:t>Direct renewable H</a:t>
            </a:r>
            <a:r>
              <a:rPr lang="en-US" baseline="-25000" dirty="0">
                <a:solidFill>
                  <a:srgbClr val="4DA8F5"/>
                </a:solidFill>
                <a:effectLst/>
                <a:latin typeface="Arial" panose="020B0604020202020204" pitchFamily="34" charset="0"/>
                <a:cs typeface="Arial" panose="020B0604020202020204" pitchFamily="34" charset="0"/>
              </a:rPr>
              <a:t>2</a:t>
            </a:r>
            <a:r>
              <a:rPr lang="en-US" dirty="0">
                <a:solidFill>
                  <a:srgbClr val="4DA8F5"/>
                </a:solidFill>
                <a:effectLst/>
                <a:latin typeface="Arial" panose="020B0604020202020204" pitchFamily="34" charset="0"/>
                <a:cs typeface="Arial" panose="020B0604020202020204" pitchFamily="34" charset="0"/>
              </a:rPr>
              <a:t> exchange from existing water electrolysis capacities</a:t>
            </a:r>
            <a:endParaRPr lang="en-US" altLang="en-US" sz="1600" dirty="0">
              <a:solidFill>
                <a:srgbClr val="4DA8F5"/>
              </a:solidFill>
              <a:effectLst/>
              <a:latin typeface="Arial" panose="020B0604020202020204" pitchFamily="34" charset="0"/>
              <a:cs typeface="Arial" panose="020B0604020202020204" pitchFamily="34" charset="0"/>
            </a:endParaRPr>
          </a:p>
        </p:txBody>
      </p:sp>
      <p:sp>
        <p:nvSpPr>
          <p:cNvPr id="41" name="Datumsplatzhalter 40">
            <a:extLst>
              <a:ext uri="{FF2B5EF4-FFF2-40B4-BE49-F238E27FC236}">
                <a16:creationId xmlns:a16="http://schemas.microsoft.com/office/drawing/2014/main" id="{67B728A5-25C7-EF3E-BAFE-34FB751418BD}"/>
              </a:ext>
            </a:extLst>
          </p:cNvPr>
          <p:cNvSpPr>
            <a:spLocks noGrp="1"/>
          </p:cNvSpPr>
          <p:nvPr>
            <p:ph type="dt" sz="half" idx="10"/>
          </p:nvPr>
        </p:nvSpPr>
        <p:spPr/>
        <p:txBody>
          <a:bodyPr/>
          <a:lstStyle/>
          <a:p>
            <a:r>
              <a:rPr lang="de-DE" altLang="zh-CN"/>
              <a:t>2022/10/20</a:t>
            </a:r>
            <a:endParaRPr lang="zh-CN" altLang="en-US"/>
          </a:p>
        </p:txBody>
      </p:sp>
      <p:sp>
        <p:nvSpPr>
          <p:cNvPr id="19" name="Textfeld 18">
            <a:extLst>
              <a:ext uri="{FF2B5EF4-FFF2-40B4-BE49-F238E27FC236}">
                <a16:creationId xmlns:a16="http://schemas.microsoft.com/office/drawing/2014/main" id="{4AD08B85-D8F1-160A-ECDF-84EFCC2B9799}"/>
              </a:ext>
            </a:extLst>
          </p:cNvPr>
          <p:cNvSpPr txBox="1"/>
          <p:nvPr/>
        </p:nvSpPr>
        <p:spPr>
          <a:xfrm>
            <a:off x="304269" y="1485946"/>
            <a:ext cx="5906750" cy="1850250"/>
          </a:xfrm>
          <a:prstGeom prst="rect">
            <a:avLst/>
          </a:prstGeom>
          <a:noFill/>
        </p:spPr>
        <p:txBody>
          <a:bodyPr wrap="square">
            <a:spAutoFit/>
          </a:bodyPr>
          <a:lstStyle/>
          <a:p>
            <a:pPr algn="just">
              <a:buClr>
                <a:srgbClr val="4DA8F5"/>
              </a:buClr>
            </a:pPr>
            <a:r>
              <a:rPr lang="de-AT" sz="2000" dirty="0"/>
              <a:t>5 sub-</a:t>
            </a:r>
            <a:r>
              <a:rPr lang="de-AT" sz="2000" dirty="0" err="1"/>
              <a:t>use</a:t>
            </a:r>
            <a:r>
              <a:rPr lang="de-AT" sz="2000" dirty="0"/>
              <a:t> </a:t>
            </a:r>
            <a:r>
              <a:rPr lang="de-AT" sz="2000" dirty="0" err="1"/>
              <a:t>cases</a:t>
            </a:r>
            <a:r>
              <a:rPr lang="de-AT" sz="2000" dirty="0"/>
              <a:t> </a:t>
            </a:r>
            <a:r>
              <a:rPr lang="de-AT" sz="2000" dirty="0" err="1"/>
              <a:t>developed</a:t>
            </a:r>
            <a:endParaRPr lang="de-AT" sz="2000" dirty="0"/>
          </a:p>
          <a:p>
            <a:pPr marL="298847" indent="-298847" defTabSz="685800">
              <a:lnSpc>
                <a:spcPct val="120000"/>
              </a:lnSpc>
              <a:buClr>
                <a:srgbClr val="4DA8F5"/>
              </a:buClr>
              <a:buSzPct val="150000"/>
              <a:buFont typeface="Courier New" panose="02070309020205020404" pitchFamily="49" charset="0"/>
              <a:buChar char="o"/>
              <a:defRPr/>
            </a:pPr>
            <a:r>
              <a:rPr lang="en-US" sz="1600" dirty="0">
                <a:cs typeface="Arial" panose="020B0604020202020204" pitchFamily="34" charset="0"/>
              </a:rPr>
              <a:t>Renewable H</a:t>
            </a:r>
            <a:r>
              <a:rPr lang="en-US" sz="1600" baseline="-25000" dirty="0">
                <a:cs typeface="Arial" panose="020B0604020202020204" pitchFamily="34" charset="0"/>
              </a:rPr>
              <a:t>2</a:t>
            </a:r>
            <a:r>
              <a:rPr lang="en-US" sz="1600" dirty="0">
                <a:cs typeface="Arial" panose="020B0604020202020204" pitchFamily="34" charset="0"/>
              </a:rPr>
              <a:t> addition to LAT ammonia production plants</a:t>
            </a:r>
          </a:p>
          <a:p>
            <a:pPr marL="298847" indent="-298847" defTabSz="685800">
              <a:lnSpc>
                <a:spcPct val="120000"/>
              </a:lnSpc>
              <a:buClr>
                <a:srgbClr val="4DA8F5"/>
              </a:buClr>
              <a:buSzPct val="150000"/>
              <a:buFont typeface="Courier New" panose="02070309020205020404" pitchFamily="49" charset="0"/>
              <a:buChar char="o"/>
              <a:defRPr/>
            </a:pPr>
            <a:r>
              <a:rPr lang="en-US" sz="1600" dirty="0">
                <a:cs typeface="Arial" panose="020B0604020202020204" pitchFamily="34" charset="0"/>
              </a:rPr>
              <a:t>Addition of renewable H</a:t>
            </a:r>
            <a:r>
              <a:rPr lang="en-US" sz="1600" baseline="-25000" dirty="0">
                <a:cs typeface="Arial" panose="020B0604020202020204" pitchFamily="34" charset="0"/>
              </a:rPr>
              <a:t>2</a:t>
            </a:r>
            <a:r>
              <a:rPr lang="en-US" sz="1600" dirty="0">
                <a:cs typeface="Arial" panose="020B0604020202020204" pitchFamily="34" charset="0"/>
              </a:rPr>
              <a:t> from existing 6 </a:t>
            </a:r>
            <a:r>
              <a:rPr lang="en-US" sz="1600" dirty="0" err="1">
                <a:cs typeface="Arial" panose="020B0604020202020204" pitchFamily="34" charset="0"/>
              </a:rPr>
              <a:t>MWel</a:t>
            </a:r>
            <a:r>
              <a:rPr lang="en-US" sz="1600" dirty="0">
                <a:cs typeface="Arial" panose="020B0604020202020204" pitchFamily="34" charset="0"/>
              </a:rPr>
              <a:t> PEM</a:t>
            </a:r>
          </a:p>
          <a:p>
            <a:pPr marL="298847" indent="-298847" defTabSz="685800">
              <a:lnSpc>
                <a:spcPct val="120000"/>
              </a:lnSpc>
              <a:buClr>
                <a:srgbClr val="4DA8F5"/>
              </a:buClr>
              <a:buSzPct val="150000"/>
              <a:buFont typeface="Courier New" panose="02070309020205020404" pitchFamily="49" charset="0"/>
              <a:buChar char="o"/>
              <a:defRPr/>
            </a:pPr>
            <a:r>
              <a:rPr lang="en-US" sz="1600" dirty="0">
                <a:cs typeface="Arial" panose="020B0604020202020204" pitchFamily="34" charset="0"/>
              </a:rPr>
              <a:t>Next step in on-site H</a:t>
            </a:r>
            <a:r>
              <a:rPr lang="en-US" sz="1600" baseline="-25000" dirty="0">
                <a:cs typeface="Arial" panose="020B0604020202020204" pitchFamily="34" charset="0"/>
              </a:rPr>
              <a:t>2</a:t>
            </a:r>
            <a:r>
              <a:rPr lang="en-US" sz="1600" dirty="0">
                <a:cs typeface="Arial" panose="020B0604020202020204" pitchFamily="34" charset="0"/>
              </a:rPr>
              <a:t> production: 60 </a:t>
            </a:r>
            <a:r>
              <a:rPr lang="en-US" sz="1600" dirty="0" err="1">
                <a:cs typeface="Arial" panose="020B0604020202020204" pitchFamily="34" charset="0"/>
              </a:rPr>
              <a:t>MWel</a:t>
            </a:r>
            <a:r>
              <a:rPr lang="en-US" sz="1600" dirty="0">
                <a:cs typeface="Arial" panose="020B0604020202020204" pitchFamily="34" charset="0"/>
              </a:rPr>
              <a:t> PEM</a:t>
            </a:r>
          </a:p>
          <a:p>
            <a:pPr marL="298847" indent="-298847" defTabSz="685800">
              <a:lnSpc>
                <a:spcPct val="120000"/>
              </a:lnSpc>
              <a:buClr>
                <a:srgbClr val="4DA8F5"/>
              </a:buClr>
              <a:buSzPct val="150000"/>
              <a:buFont typeface="Courier New" panose="02070309020205020404" pitchFamily="49" charset="0"/>
              <a:buChar char="o"/>
              <a:defRPr/>
            </a:pPr>
            <a:r>
              <a:rPr lang="en-US" sz="1600" dirty="0">
                <a:solidFill>
                  <a:schemeClr val="bg1">
                    <a:lumMod val="50000"/>
                  </a:schemeClr>
                </a:solidFill>
                <a:cs typeface="Arial" panose="020B0604020202020204" pitchFamily="34" charset="0"/>
              </a:rPr>
              <a:t>Theoretical future scenario</a:t>
            </a:r>
          </a:p>
          <a:p>
            <a:pPr marL="298847" indent="-298847" defTabSz="685800">
              <a:lnSpc>
                <a:spcPct val="120000"/>
              </a:lnSpc>
              <a:buClr>
                <a:srgbClr val="4DA8F5"/>
              </a:buClr>
              <a:buSzPct val="150000"/>
              <a:buFont typeface="Courier New" panose="02070309020205020404" pitchFamily="49" charset="0"/>
              <a:buChar char="o"/>
              <a:defRPr/>
            </a:pPr>
            <a:r>
              <a:rPr lang="en-US" sz="1600" dirty="0">
                <a:solidFill>
                  <a:schemeClr val="bg1">
                    <a:lumMod val="50000"/>
                  </a:schemeClr>
                </a:solidFill>
                <a:cs typeface="Arial" panose="020B0604020202020204" pitchFamily="34" charset="0"/>
              </a:rPr>
              <a:t>H</a:t>
            </a:r>
            <a:r>
              <a:rPr lang="en-US" sz="1600" baseline="-25000" dirty="0">
                <a:solidFill>
                  <a:schemeClr val="bg1">
                    <a:lumMod val="50000"/>
                  </a:schemeClr>
                </a:solidFill>
                <a:cs typeface="Arial" panose="020B0604020202020204" pitchFamily="34" charset="0"/>
              </a:rPr>
              <a:t>2</a:t>
            </a:r>
            <a:r>
              <a:rPr lang="en-US" sz="1600" dirty="0">
                <a:solidFill>
                  <a:schemeClr val="bg1">
                    <a:lumMod val="50000"/>
                  </a:schemeClr>
                </a:solidFill>
                <a:cs typeface="Arial" panose="020B0604020202020204" pitchFamily="34" charset="0"/>
              </a:rPr>
              <a:t> import</a:t>
            </a:r>
          </a:p>
        </p:txBody>
      </p:sp>
      <p:sp>
        <p:nvSpPr>
          <p:cNvPr id="3" name="Rectangle 2">
            <a:extLst>
              <a:ext uri="{FF2B5EF4-FFF2-40B4-BE49-F238E27FC236}">
                <a16:creationId xmlns:a16="http://schemas.microsoft.com/office/drawing/2014/main" id="{6A6F4970-8BF2-65FB-AB18-62461CDCE535}"/>
              </a:ext>
            </a:extLst>
          </p:cNvPr>
          <p:cNvSpPr>
            <a:spLocks noChangeArrowheads="1"/>
          </p:cNvSpPr>
          <p:nvPr/>
        </p:nvSpPr>
        <p:spPr bwMode="auto">
          <a:xfrm>
            <a:off x="2648310" y="87219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AT"/>
          </a:p>
        </p:txBody>
      </p:sp>
      <p:grpSp>
        <p:nvGrpSpPr>
          <p:cNvPr id="33" name="Gruppieren 32">
            <a:extLst>
              <a:ext uri="{FF2B5EF4-FFF2-40B4-BE49-F238E27FC236}">
                <a16:creationId xmlns:a16="http://schemas.microsoft.com/office/drawing/2014/main" id="{6E6D985A-0D3C-CB37-EDC1-F782B4178D7E}"/>
              </a:ext>
            </a:extLst>
          </p:cNvPr>
          <p:cNvGrpSpPr/>
          <p:nvPr/>
        </p:nvGrpSpPr>
        <p:grpSpPr>
          <a:xfrm>
            <a:off x="5895515" y="664234"/>
            <a:ext cx="6104359" cy="3695487"/>
            <a:chOff x="5895515" y="664234"/>
            <a:chExt cx="6104359" cy="3695487"/>
          </a:xfrm>
        </p:grpSpPr>
        <p:pic>
          <p:nvPicPr>
            <p:cNvPr id="6" name="Picture 114" descr="Diagram&#10;&#10;Description automatically generated">
              <a:extLst>
                <a:ext uri="{FF2B5EF4-FFF2-40B4-BE49-F238E27FC236}">
                  <a16:creationId xmlns:a16="http://schemas.microsoft.com/office/drawing/2014/main" id="{C85F6B63-F0FF-93DF-1519-EDFFFCAA19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4450" y="1006633"/>
              <a:ext cx="4494710" cy="1914841"/>
            </a:xfrm>
            <a:prstGeom prst="rect">
              <a:avLst/>
            </a:prstGeom>
            <a:ln>
              <a:solidFill>
                <a:srgbClr val="4DA8F5"/>
              </a:solidFill>
            </a:ln>
          </p:spPr>
        </p:pic>
        <p:pic>
          <p:nvPicPr>
            <p:cNvPr id="7" name="Picture 115">
              <a:extLst>
                <a:ext uri="{FF2B5EF4-FFF2-40B4-BE49-F238E27FC236}">
                  <a16:creationId xmlns:a16="http://schemas.microsoft.com/office/drawing/2014/main" id="{680123D2-9B53-3A70-60A0-11223E0B50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671" y="1981552"/>
              <a:ext cx="2897569" cy="2378169"/>
            </a:xfrm>
            <a:prstGeom prst="rect">
              <a:avLst/>
            </a:prstGeom>
            <a:ln>
              <a:solidFill>
                <a:srgbClr val="4DA8F5"/>
              </a:solidFill>
            </a:ln>
          </p:spPr>
        </p:pic>
        <p:sp>
          <p:nvSpPr>
            <p:cNvPr id="31" name="Bogen 30">
              <a:extLst>
                <a:ext uri="{FF2B5EF4-FFF2-40B4-BE49-F238E27FC236}">
                  <a16:creationId xmlns:a16="http://schemas.microsoft.com/office/drawing/2014/main" id="{7B4D2B1B-9A9D-BD3B-666F-78397A38BAA5}"/>
                </a:ext>
              </a:extLst>
            </p:cNvPr>
            <p:cNvSpPr/>
            <p:nvPr/>
          </p:nvSpPr>
          <p:spPr>
            <a:xfrm flipH="1" flipV="1">
              <a:off x="5895515" y="664234"/>
              <a:ext cx="6104359" cy="2922858"/>
            </a:xfrm>
            <a:prstGeom prst="arc">
              <a:avLst>
                <a:gd name="adj1" fmla="val 16300200"/>
                <a:gd name="adj2" fmla="val 0"/>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32" name="Bogen 31">
              <a:extLst>
                <a:ext uri="{FF2B5EF4-FFF2-40B4-BE49-F238E27FC236}">
                  <a16:creationId xmlns:a16="http://schemas.microsoft.com/office/drawing/2014/main" id="{2F2D6936-D05E-9FF1-770D-C859350546EE}"/>
                </a:ext>
              </a:extLst>
            </p:cNvPr>
            <p:cNvSpPr/>
            <p:nvPr/>
          </p:nvSpPr>
          <p:spPr>
            <a:xfrm rot="20046275" flipH="1" flipV="1">
              <a:off x="5940287" y="1118057"/>
              <a:ext cx="1882469" cy="943155"/>
            </a:xfrm>
            <a:prstGeom prst="arc">
              <a:avLst>
                <a:gd name="adj1" fmla="val 16300200"/>
                <a:gd name="adj2" fmla="val 0"/>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grpSp>
      <p:grpSp>
        <p:nvGrpSpPr>
          <p:cNvPr id="36" name="Gruppieren 35">
            <a:extLst>
              <a:ext uri="{FF2B5EF4-FFF2-40B4-BE49-F238E27FC236}">
                <a16:creationId xmlns:a16="http://schemas.microsoft.com/office/drawing/2014/main" id="{BD52FDD5-4882-A21B-068A-16E16B06F539}"/>
              </a:ext>
            </a:extLst>
          </p:cNvPr>
          <p:cNvGrpSpPr/>
          <p:nvPr/>
        </p:nvGrpSpPr>
        <p:grpSpPr>
          <a:xfrm>
            <a:off x="4735528" y="2211588"/>
            <a:ext cx="7141567" cy="5497304"/>
            <a:chOff x="4740666" y="2212611"/>
            <a:chExt cx="7141567" cy="5497304"/>
          </a:xfrm>
        </p:grpSpPr>
        <p:pic>
          <p:nvPicPr>
            <p:cNvPr id="34" name="Picture 117">
              <a:extLst>
                <a:ext uri="{FF2B5EF4-FFF2-40B4-BE49-F238E27FC236}">
                  <a16:creationId xmlns:a16="http://schemas.microsoft.com/office/drawing/2014/main" id="{5512C4DE-452D-EA50-C876-4C95D6528A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6001" y="4550350"/>
              <a:ext cx="5516232" cy="1554332"/>
            </a:xfrm>
            <a:prstGeom prst="rect">
              <a:avLst/>
            </a:prstGeom>
            <a:ln>
              <a:solidFill>
                <a:srgbClr val="F76D5A"/>
              </a:solidFill>
            </a:ln>
          </p:spPr>
        </p:pic>
        <p:sp>
          <p:nvSpPr>
            <p:cNvPr id="35" name="Bogen 34">
              <a:extLst>
                <a:ext uri="{FF2B5EF4-FFF2-40B4-BE49-F238E27FC236}">
                  <a16:creationId xmlns:a16="http://schemas.microsoft.com/office/drawing/2014/main" id="{80D3CE29-E791-A703-870E-6E39E60053FB}"/>
                </a:ext>
              </a:extLst>
            </p:cNvPr>
            <p:cNvSpPr/>
            <p:nvPr/>
          </p:nvSpPr>
          <p:spPr>
            <a:xfrm rot="4008757" flipH="1">
              <a:off x="3238041" y="3715236"/>
              <a:ext cx="5497304" cy="2492054"/>
            </a:xfrm>
            <a:prstGeom prst="arc">
              <a:avLst>
                <a:gd name="adj1" fmla="val 16300200"/>
                <a:gd name="adj2" fmla="val 20937105"/>
              </a:avLst>
            </a:prstGeom>
            <a:ln w="38100">
              <a:solidFill>
                <a:srgbClr val="F76B56"/>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grpSp>
      <p:grpSp>
        <p:nvGrpSpPr>
          <p:cNvPr id="40" name="Gruppieren 39">
            <a:extLst>
              <a:ext uri="{FF2B5EF4-FFF2-40B4-BE49-F238E27FC236}">
                <a16:creationId xmlns:a16="http://schemas.microsoft.com/office/drawing/2014/main" id="{429B60E4-77A0-D232-5041-8A19F94370A4}"/>
              </a:ext>
            </a:extLst>
          </p:cNvPr>
          <p:cNvGrpSpPr/>
          <p:nvPr/>
        </p:nvGrpSpPr>
        <p:grpSpPr>
          <a:xfrm>
            <a:off x="913490" y="2265194"/>
            <a:ext cx="5099341" cy="4356296"/>
            <a:chOff x="913490" y="2265194"/>
            <a:chExt cx="5099341" cy="4356296"/>
          </a:xfrm>
        </p:grpSpPr>
        <p:pic>
          <p:nvPicPr>
            <p:cNvPr id="38" name="Grafik 37">
              <a:extLst>
                <a:ext uri="{FF2B5EF4-FFF2-40B4-BE49-F238E27FC236}">
                  <a16:creationId xmlns:a16="http://schemas.microsoft.com/office/drawing/2014/main" id="{3FF41114-B044-1A69-0972-568F0BCF3F26}"/>
                </a:ext>
              </a:extLst>
            </p:cNvPr>
            <p:cNvPicPr>
              <a:picLocks noChangeAspect="1"/>
            </p:cNvPicPr>
            <p:nvPr/>
          </p:nvPicPr>
          <p:blipFill>
            <a:blip r:embed="rId6"/>
            <a:stretch>
              <a:fillRect/>
            </a:stretch>
          </p:blipFill>
          <p:spPr>
            <a:xfrm>
              <a:off x="913490" y="3429000"/>
              <a:ext cx="5099341" cy="3192490"/>
            </a:xfrm>
            <a:prstGeom prst="rect">
              <a:avLst/>
            </a:prstGeom>
            <a:ln>
              <a:solidFill>
                <a:srgbClr val="F7D144"/>
              </a:solidFill>
            </a:ln>
          </p:spPr>
        </p:pic>
        <p:sp>
          <p:nvSpPr>
            <p:cNvPr id="39" name="Bogen 38">
              <a:extLst>
                <a:ext uri="{FF2B5EF4-FFF2-40B4-BE49-F238E27FC236}">
                  <a16:creationId xmlns:a16="http://schemas.microsoft.com/office/drawing/2014/main" id="{B7ADA755-BA98-292B-B6A1-8C1A2E966BFF}"/>
                </a:ext>
              </a:extLst>
            </p:cNvPr>
            <p:cNvSpPr/>
            <p:nvPr/>
          </p:nvSpPr>
          <p:spPr>
            <a:xfrm rot="8033153" flipH="1">
              <a:off x="3554456" y="1935759"/>
              <a:ext cx="1833183" cy="2492054"/>
            </a:xfrm>
            <a:prstGeom prst="arc">
              <a:avLst>
                <a:gd name="adj1" fmla="val 16300200"/>
                <a:gd name="adj2" fmla="val 20937105"/>
              </a:avLst>
            </a:prstGeom>
            <a:ln w="38100">
              <a:solidFill>
                <a:srgbClr val="F7D14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grpSp>
      <p:sp>
        <p:nvSpPr>
          <p:cNvPr id="4" name="Slide Number Placeholder 3">
            <a:extLst>
              <a:ext uri="{FF2B5EF4-FFF2-40B4-BE49-F238E27FC236}">
                <a16:creationId xmlns:a16="http://schemas.microsoft.com/office/drawing/2014/main" id="{9D960AD8-9CF9-0040-2D5B-D08D334A6E98}"/>
              </a:ext>
            </a:extLst>
          </p:cNvPr>
          <p:cNvSpPr txBox="1">
            <a:spLocks/>
          </p:cNvSpPr>
          <p:nvPr/>
        </p:nvSpPr>
        <p:spPr>
          <a:xfrm>
            <a:off x="13555382" y="6367674"/>
            <a:ext cx="2743200" cy="365125"/>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fld id="{49AE70B2-8BF9-45C0-BB95-33D1B9D3A854}" type="slidenum">
              <a:rPr lang="zh-CN" altLang="en-US" smtClean="0">
                <a:solidFill>
                  <a:prstClr val="black">
                    <a:tint val="75000"/>
                  </a:prstClr>
                </a:solidFill>
                <a:latin typeface="Arial"/>
                <a:ea typeface="宋体" panose="02010600030101010101" pitchFamily="2" charset="-122"/>
              </a:rPr>
              <a:pPr defTabSz="914446"/>
              <a:t>8</a:t>
            </a:fld>
            <a:endParaRPr lang="zh-CN" altLang="en-US">
              <a:solidFill>
                <a:prstClr val="black">
                  <a:tint val="75000"/>
                </a:prstClr>
              </a:solidFill>
              <a:latin typeface="Arial"/>
              <a:ea typeface="宋体" panose="02010600030101010101" pitchFamily="2" charset="-122"/>
            </a:endParaRPr>
          </a:p>
        </p:txBody>
      </p:sp>
      <p:sp>
        <p:nvSpPr>
          <p:cNvPr id="10" name="Fußzeilenplatzhalter 6">
            <a:extLst>
              <a:ext uri="{FF2B5EF4-FFF2-40B4-BE49-F238E27FC236}">
                <a16:creationId xmlns:a16="http://schemas.microsoft.com/office/drawing/2014/main" id="{B327D53B-9B14-A655-ABE2-A0869B3A59E4}"/>
              </a:ext>
            </a:extLst>
          </p:cNvPr>
          <p:cNvSpPr txBox="1">
            <a:spLocks/>
          </p:cNvSpPr>
          <p:nvPr/>
        </p:nvSpPr>
        <p:spPr>
          <a:xfrm>
            <a:off x="6002821" y="6398212"/>
            <a:ext cx="4114800" cy="365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altLang="zh-CN" sz="1100" dirty="0">
                <a:solidFill>
                  <a:schemeClr val="tx1">
                    <a:tint val="75000"/>
                  </a:schemeClr>
                </a:solidFill>
                <a:latin typeface="+mn-lt"/>
              </a:rPr>
              <a:t>WEBINAR </a:t>
            </a:r>
            <a:r>
              <a:rPr lang="de-AT" altLang="zh-CN" sz="1100" dirty="0" err="1">
                <a:solidFill>
                  <a:schemeClr val="tx1">
                    <a:tint val="75000"/>
                  </a:schemeClr>
                </a:solidFill>
                <a:latin typeface="+mn-lt"/>
              </a:rPr>
              <a:t>stakeholder</a:t>
            </a:r>
            <a:r>
              <a:rPr lang="de-AT" altLang="zh-CN" sz="1100" dirty="0">
                <a:solidFill>
                  <a:schemeClr val="tx1">
                    <a:tint val="75000"/>
                  </a:schemeClr>
                </a:solidFill>
                <a:latin typeface="+mn-lt"/>
              </a:rPr>
              <a:t> </a:t>
            </a:r>
            <a:r>
              <a:rPr lang="de-AT" altLang="zh-CN" sz="1100" dirty="0" err="1">
                <a:solidFill>
                  <a:schemeClr val="tx1">
                    <a:tint val="75000"/>
                  </a:schemeClr>
                </a:solidFill>
                <a:latin typeface="+mn-lt"/>
              </a:rPr>
              <a:t>mobilisation</a:t>
            </a:r>
            <a:r>
              <a:rPr lang="de-AT" altLang="zh-CN" sz="1100" dirty="0">
                <a:solidFill>
                  <a:schemeClr val="tx1">
                    <a:tint val="75000"/>
                  </a:schemeClr>
                </a:solidFill>
                <a:latin typeface="+mn-lt"/>
              </a:rPr>
              <a:t> &amp; </a:t>
            </a:r>
            <a:r>
              <a:rPr lang="de-AT" altLang="zh-CN" sz="1100" dirty="0" err="1">
                <a:solidFill>
                  <a:schemeClr val="tx1">
                    <a:tint val="75000"/>
                  </a:schemeClr>
                </a:solidFill>
                <a:latin typeface="+mn-lt"/>
              </a:rPr>
              <a:t>roadmapping</a:t>
            </a:r>
            <a:r>
              <a:rPr lang="de-AT" altLang="zh-CN" sz="1100" dirty="0">
                <a:solidFill>
                  <a:schemeClr val="tx1">
                    <a:tint val="75000"/>
                  </a:schemeClr>
                </a:solidFill>
                <a:latin typeface="+mn-lt"/>
              </a:rPr>
              <a:t> / EI-JKU</a:t>
            </a:r>
            <a:endParaRPr lang="zh-CN" altLang="en-US" sz="1100" dirty="0">
              <a:solidFill>
                <a:schemeClr val="tx1">
                  <a:tint val="75000"/>
                </a:schemeClr>
              </a:solidFill>
              <a:latin typeface="+mn-lt"/>
            </a:endParaRPr>
          </a:p>
        </p:txBody>
      </p:sp>
      <p:sp>
        <p:nvSpPr>
          <p:cNvPr id="11" name="Foliennummernplatzhalter 7">
            <a:extLst>
              <a:ext uri="{FF2B5EF4-FFF2-40B4-BE49-F238E27FC236}">
                <a16:creationId xmlns:a16="http://schemas.microsoft.com/office/drawing/2014/main" id="{D6606567-C569-407B-CFD0-97B3D74B7B02}"/>
              </a:ext>
            </a:extLst>
          </p:cNvPr>
          <p:cNvSpPr txBox="1">
            <a:spLocks/>
          </p:cNvSpPr>
          <p:nvPr/>
        </p:nvSpPr>
        <p:spPr>
          <a:xfrm>
            <a:off x="8763000" y="6378118"/>
            <a:ext cx="2743200" cy="365125"/>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8</a:t>
            </a:fld>
            <a:endParaRPr lang="zh-CN" altLang="en-US"/>
          </a:p>
        </p:txBody>
      </p:sp>
      <p:pic>
        <p:nvPicPr>
          <p:cNvPr id="12" name="Grafik 11">
            <a:extLst>
              <a:ext uri="{FF2B5EF4-FFF2-40B4-BE49-F238E27FC236}">
                <a16:creationId xmlns:a16="http://schemas.microsoft.com/office/drawing/2014/main" id="{314C8063-2155-8E51-C504-4BEB956A25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95292" y="6181690"/>
            <a:ext cx="1342287" cy="505255"/>
          </a:xfrm>
          <a:prstGeom prst="rect">
            <a:avLst/>
          </a:prstGeom>
        </p:spPr>
      </p:pic>
    </p:spTree>
    <p:extLst>
      <p:ext uri="{BB962C8B-B14F-4D97-AF65-F5344CB8AC3E}">
        <p14:creationId xmlns:p14="http://schemas.microsoft.com/office/powerpoint/2010/main" val="372604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202690"/>
            <a:ext cx="11094534" cy="1325563"/>
          </a:xfrm>
        </p:spPr>
        <p:txBody>
          <a:bodyPr/>
          <a:lstStyle/>
          <a:p>
            <a:pPr>
              <a:lnSpc>
                <a:spcPct val="100000"/>
              </a:lnSpc>
            </a:pPr>
            <a:r>
              <a:rPr lang="de-DE" dirty="0" err="1">
                <a:solidFill>
                  <a:srgbClr val="4DA8F5"/>
                </a:solidFill>
                <a:effectLst/>
                <a:latin typeface="Arial" panose="020B0604020202020204" pitchFamily="34" charset="0"/>
                <a:cs typeface="Arial" panose="020B0604020202020204" pitchFamily="34" charset="0"/>
              </a:rPr>
              <a:t>Exemplary</a:t>
            </a:r>
            <a:r>
              <a:rPr lang="de-DE" dirty="0">
                <a:solidFill>
                  <a:srgbClr val="4DA8F5"/>
                </a:solidFill>
                <a:effectLst/>
                <a:latin typeface="Arial" panose="020B0604020202020204" pitchFamily="34" charset="0"/>
                <a:cs typeface="Arial" panose="020B0604020202020204" pitchFamily="34" charset="0"/>
              </a:rPr>
              <a:t> </a:t>
            </a:r>
            <a:r>
              <a:rPr lang="de-DE" dirty="0" err="1">
                <a:solidFill>
                  <a:srgbClr val="4DA8F5"/>
                </a:solidFill>
                <a:effectLst/>
                <a:latin typeface="Arial" panose="020B0604020202020204" pitchFamily="34" charset="0"/>
                <a:cs typeface="Arial" panose="020B0604020202020204" pitchFamily="34" charset="0"/>
              </a:rPr>
              <a:t>UseCase</a:t>
            </a:r>
            <a:r>
              <a:rPr lang="de-DE" dirty="0">
                <a:solidFill>
                  <a:srgbClr val="4DA8F5"/>
                </a:solidFill>
                <a:effectLst/>
                <a:latin typeface="Arial" panose="020B0604020202020204" pitchFamily="34" charset="0"/>
                <a:cs typeface="Arial" panose="020B0604020202020204" pitchFamily="34" charset="0"/>
              </a:rPr>
              <a:t> #2-7 </a:t>
            </a:r>
            <a:r>
              <a:rPr lang="de-DE" dirty="0" err="1">
                <a:solidFill>
                  <a:srgbClr val="4DA8F5"/>
                </a:solidFill>
                <a:effectLst/>
                <a:latin typeface="Arial" panose="020B0604020202020204" pitchFamily="34" charset="0"/>
                <a:cs typeface="Arial" panose="020B0604020202020204" pitchFamily="34" charset="0"/>
              </a:rPr>
              <a:t>exchange</a:t>
            </a:r>
            <a:r>
              <a:rPr lang="de-DE" dirty="0">
                <a:solidFill>
                  <a:srgbClr val="4DA8F5"/>
                </a:solidFill>
                <a:effectLst/>
                <a:latin typeface="Arial" panose="020B0604020202020204" pitchFamily="34" charset="0"/>
                <a:cs typeface="Arial" panose="020B0604020202020204" pitchFamily="34" charset="0"/>
              </a:rPr>
              <a:t>, </a:t>
            </a:r>
            <a:r>
              <a:rPr lang="de-DE" dirty="0" err="1">
                <a:solidFill>
                  <a:srgbClr val="4DA8F5"/>
                </a:solidFill>
                <a:effectLst/>
                <a:latin typeface="Arial" panose="020B0604020202020204" pitchFamily="34" charset="0"/>
                <a:cs typeface="Arial" panose="020B0604020202020204" pitchFamily="34" charset="0"/>
              </a:rPr>
              <a:t>conversion</a:t>
            </a:r>
            <a:r>
              <a:rPr lang="de-DE" dirty="0">
                <a:solidFill>
                  <a:srgbClr val="4DA8F5"/>
                </a:solidFill>
                <a:effectLst/>
                <a:latin typeface="Arial" panose="020B0604020202020204" pitchFamily="34" charset="0"/>
                <a:cs typeface="Arial" panose="020B0604020202020204" pitchFamily="34" charset="0"/>
              </a:rPr>
              <a:t> and upgrade</a:t>
            </a:r>
            <a:br>
              <a:rPr lang="de-DE" dirty="0">
                <a:solidFill>
                  <a:srgbClr val="4DA8F5"/>
                </a:solidFill>
                <a:effectLst/>
                <a:latin typeface="Arial" panose="020B0604020202020204" pitchFamily="34" charset="0"/>
                <a:cs typeface="Arial" panose="020B0604020202020204" pitchFamily="34" charset="0"/>
              </a:rPr>
            </a:br>
            <a:r>
              <a:rPr lang="de-DE" dirty="0">
                <a:solidFill>
                  <a:srgbClr val="4DA8F5"/>
                </a:solidFill>
                <a:effectLst/>
                <a:latin typeface="Arial" panose="020B0604020202020204" pitchFamily="34" charset="0"/>
                <a:cs typeface="Arial" panose="020B0604020202020204" pitchFamily="34" charset="0"/>
              </a:rPr>
              <a:t>                                            </a:t>
            </a:r>
            <a:r>
              <a:rPr lang="de-DE" dirty="0" err="1">
                <a:solidFill>
                  <a:srgbClr val="4DA8F5"/>
                </a:solidFill>
                <a:effectLst/>
                <a:latin typeface="Arial" panose="020B0604020202020204" pitchFamily="34" charset="0"/>
                <a:cs typeface="Arial" panose="020B0604020202020204" pitchFamily="34" charset="0"/>
              </a:rPr>
              <a:t>of</a:t>
            </a:r>
            <a:r>
              <a:rPr lang="de-DE" dirty="0">
                <a:solidFill>
                  <a:srgbClr val="4DA8F5"/>
                </a:solidFill>
                <a:effectLst/>
                <a:latin typeface="Arial" panose="020B0604020202020204" pitchFamily="34" charset="0"/>
                <a:cs typeface="Arial" panose="020B0604020202020204" pitchFamily="34" charset="0"/>
              </a:rPr>
              <a:t> </a:t>
            </a:r>
            <a:r>
              <a:rPr lang="de-DE" dirty="0" err="1">
                <a:solidFill>
                  <a:srgbClr val="4DA8F5"/>
                </a:solidFill>
                <a:effectLst/>
                <a:latin typeface="Arial" panose="020B0604020202020204" pitchFamily="34" charset="0"/>
                <a:cs typeface="Arial" panose="020B0604020202020204" pitchFamily="34" charset="0"/>
              </a:rPr>
              <a:t>process</a:t>
            </a:r>
            <a:r>
              <a:rPr lang="de-DE" dirty="0">
                <a:solidFill>
                  <a:srgbClr val="4DA8F5"/>
                </a:solidFill>
                <a:effectLst/>
                <a:latin typeface="Arial" panose="020B0604020202020204" pitchFamily="34" charset="0"/>
                <a:cs typeface="Arial" panose="020B0604020202020204" pitchFamily="34" charset="0"/>
              </a:rPr>
              <a:t> </a:t>
            </a:r>
            <a:r>
              <a:rPr lang="de-DE" dirty="0" err="1">
                <a:solidFill>
                  <a:srgbClr val="4DA8F5"/>
                </a:solidFill>
                <a:effectLst/>
                <a:latin typeface="Arial" panose="020B0604020202020204" pitchFamily="34" charset="0"/>
                <a:cs typeface="Arial" panose="020B0604020202020204" pitchFamily="34" charset="0"/>
              </a:rPr>
              <a:t>flows</a:t>
            </a:r>
            <a:r>
              <a:rPr lang="de-DE" dirty="0">
                <a:solidFill>
                  <a:srgbClr val="4DA8F5"/>
                </a:solidFill>
                <a:effectLst/>
                <a:latin typeface="Arial" panose="020B0604020202020204" pitchFamily="34" charset="0"/>
                <a:cs typeface="Arial" panose="020B0604020202020204" pitchFamily="34" charset="0"/>
              </a:rPr>
              <a:t> in </a:t>
            </a:r>
            <a:r>
              <a:rPr lang="de-DE" dirty="0" err="1">
                <a:solidFill>
                  <a:srgbClr val="4DA8F5"/>
                </a:solidFill>
                <a:effectLst/>
                <a:latin typeface="Arial" panose="020B0604020202020204" pitchFamily="34" charset="0"/>
                <a:cs typeface="Arial" panose="020B0604020202020204" pitchFamily="34" charset="0"/>
              </a:rPr>
              <a:t>neigboring</a:t>
            </a:r>
            <a:r>
              <a:rPr lang="de-DE" dirty="0">
                <a:solidFill>
                  <a:srgbClr val="4DA8F5"/>
                </a:solidFill>
                <a:effectLst/>
                <a:latin typeface="Arial" panose="020B0604020202020204" pitchFamily="34" charset="0"/>
                <a:cs typeface="Arial" panose="020B0604020202020204" pitchFamily="34" charset="0"/>
              </a:rPr>
              <a:t> </a:t>
            </a:r>
            <a:r>
              <a:rPr lang="de-DE" dirty="0" err="1">
                <a:solidFill>
                  <a:srgbClr val="4DA8F5"/>
                </a:solidFill>
                <a:effectLst/>
                <a:latin typeface="Arial" panose="020B0604020202020204" pitchFamily="34" charset="0"/>
                <a:cs typeface="Arial" panose="020B0604020202020204" pitchFamily="34" charset="0"/>
              </a:rPr>
              <a:t>industry</a:t>
            </a:r>
            <a:r>
              <a:rPr lang="de-DE" dirty="0">
                <a:solidFill>
                  <a:srgbClr val="4DA8F5"/>
                </a:solidFill>
                <a:effectLst/>
                <a:latin typeface="Arial" panose="020B0604020202020204" pitchFamily="34" charset="0"/>
                <a:cs typeface="Arial" panose="020B0604020202020204" pitchFamily="34" charset="0"/>
              </a:rPr>
              <a:t> </a:t>
            </a:r>
            <a:r>
              <a:rPr lang="de-DE" dirty="0" err="1">
                <a:solidFill>
                  <a:srgbClr val="4DA8F5"/>
                </a:solidFill>
                <a:effectLst/>
                <a:latin typeface="Arial" panose="020B0604020202020204" pitchFamily="34" charset="0"/>
                <a:cs typeface="Arial" panose="020B0604020202020204" pitchFamily="34" charset="0"/>
              </a:rPr>
              <a:t>assets</a:t>
            </a:r>
            <a:br>
              <a:rPr lang="es-ES" dirty="0">
                <a:solidFill>
                  <a:srgbClr val="4DA8F5"/>
                </a:solidFill>
                <a:effectLst/>
                <a:latin typeface="Arial" panose="020B0604020202020204" pitchFamily="34" charset="0"/>
                <a:cs typeface="Arial" panose="020B0604020202020204" pitchFamily="34" charset="0"/>
              </a:rPr>
            </a:br>
            <a:endParaRPr lang="en-US" altLang="en-US" sz="1800" dirty="0">
              <a:solidFill>
                <a:srgbClr val="4DA8F5"/>
              </a:solidFill>
              <a:effectLst/>
              <a:latin typeface="Arial" panose="020B0604020202020204" pitchFamily="34" charset="0"/>
              <a:cs typeface="Arial" panose="020B0604020202020204" pitchFamily="34" charset="0"/>
            </a:endParaRPr>
          </a:p>
        </p:txBody>
      </p:sp>
      <p:sp>
        <p:nvSpPr>
          <p:cNvPr id="12" name="Textfeld 11">
            <a:extLst>
              <a:ext uri="{FF2B5EF4-FFF2-40B4-BE49-F238E27FC236}">
                <a16:creationId xmlns:a16="http://schemas.microsoft.com/office/drawing/2014/main" id="{B1C5C6C9-B57E-105A-5199-720A2B90231E}"/>
              </a:ext>
            </a:extLst>
          </p:cNvPr>
          <p:cNvSpPr txBox="1"/>
          <p:nvPr/>
        </p:nvSpPr>
        <p:spPr>
          <a:xfrm>
            <a:off x="6833238" y="1290322"/>
            <a:ext cx="4987056" cy="4572021"/>
          </a:xfrm>
          <a:prstGeom prst="rect">
            <a:avLst/>
          </a:prstGeom>
          <a:noFill/>
        </p:spPr>
        <p:txBody>
          <a:bodyPr wrap="square">
            <a:spAutoFit/>
          </a:bodyPr>
          <a:lstStyle/>
          <a:p>
            <a:pPr algn="just">
              <a:lnSpc>
                <a:spcPct val="115000"/>
              </a:lnSpc>
              <a:spcAft>
                <a:spcPts val="1000"/>
              </a:spcAft>
            </a:pPr>
            <a:r>
              <a:rPr lang="en-GB" sz="1600" b="1" dirty="0">
                <a:solidFill>
                  <a:srgbClr val="F76B5A"/>
                </a:solidFill>
              </a:rPr>
              <a:t>potential use cases for </a:t>
            </a:r>
            <a:r>
              <a:rPr lang="es-ES" sz="1600" b="1" dirty="0">
                <a:solidFill>
                  <a:srgbClr val="F76B5A"/>
                </a:solidFill>
              </a:rPr>
              <a:t>industrial symbiosis options </a:t>
            </a:r>
            <a:r>
              <a:rPr lang="en-GB" sz="1600" b="1" dirty="0">
                <a:solidFill>
                  <a:srgbClr val="F76B5A"/>
                </a:solidFill>
              </a:rPr>
              <a:t>were defined, analysed &amp; discussed</a:t>
            </a:r>
            <a:r>
              <a:rPr lang="en-GB" sz="1600" dirty="0">
                <a:solidFill>
                  <a:srgbClr val="F76B5A"/>
                </a:solidFill>
                <a:ea typeface="SimSun" panose="02010600030101010101" pitchFamily="2" charset="-122"/>
                <a:cs typeface="Times New Roman" panose="02020603050405020304" pitchFamily="18" charset="0"/>
              </a:rPr>
              <a:t>, e.g.</a:t>
            </a:r>
            <a:endParaRPr lang="de-AT" sz="1600" dirty="0">
              <a:ea typeface="SimSun" panose="02010600030101010101" pitchFamily="2" charset="-122"/>
              <a:cs typeface="Times New Roman" panose="02020603050405020304" pitchFamily="18" charset="0"/>
            </a:endParaRPr>
          </a:p>
          <a:p>
            <a:pPr marL="342900" lvl="0" indent="-342900" algn="just">
              <a:lnSpc>
                <a:spcPct val="115000"/>
              </a:lnSpc>
              <a:buSzPts val="1400"/>
              <a:buFont typeface="Symbol" panose="05050102010706020507" pitchFamily="18" charset="2"/>
              <a:buBlip>
                <a:blip r:embed="rId3"/>
              </a:buBlip>
            </a:pPr>
            <a:r>
              <a:rPr lang="en-GB" sz="1600" dirty="0">
                <a:solidFill>
                  <a:schemeClr val="bg1">
                    <a:lumMod val="65000"/>
                  </a:schemeClr>
                </a:solidFill>
                <a:effectLst/>
                <a:ea typeface="SimSun" panose="02010600030101010101" pitchFamily="2" charset="-122"/>
                <a:cs typeface="Times New Roman" panose="02020603050405020304" pitchFamily="18" charset="0"/>
              </a:rPr>
              <a:t>Direct renewable H</a:t>
            </a:r>
            <a:r>
              <a:rPr lang="en-GB" sz="1600" baseline="-25000" dirty="0">
                <a:solidFill>
                  <a:schemeClr val="bg1">
                    <a:lumMod val="65000"/>
                  </a:schemeClr>
                </a:solidFill>
                <a:effectLst/>
                <a:ea typeface="SimSun" panose="02010600030101010101" pitchFamily="2" charset="-122"/>
                <a:cs typeface="Times New Roman" panose="02020603050405020304" pitchFamily="18" charset="0"/>
              </a:rPr>
              <a:t>2</a:t>
            </a:r>
            <a:r>
              <a:rPr lang="en-GB" sz="1600" dirty="0">
                <a:solidFill>
                  <a:schemeClr val="bg1">
                    <a:lumMod val="65000"/>
                  </a:schemeClr>
                </a:solidFill>
                <a:effectLst/>
                <a:ea typeface="SimSun" panose="02010600030101010101" pitchFamily="2" charset="-122"/>
                <a:cs typeface="Times New Roman" panose="02020603050405020304" pitchFamily="18" charset="0"/>
              </a:rPr>
              <a:t> exchange from existing water electrolysis capacities; incl. renewable H</a:t>
            </a:r>
            <a:r>
              <a:rPr lang="en-GB" sz="1600" baseline="-25000" dirty="0">
                <a:solidFill>
                  <a:schemeClr val="bg1">
                    <a:lumMod val="65000"/>
                  </a:schemeClr>
                </a:solidFill>
                <a:effectLst/>
                <a:ea typeface="SimSun" panose="02010600030101010101" pitchFamily="2" charset="-122"/>
                <a:cs typeface="Times New Roman" panose="02020603050405020304" pitchFamily="18" charset="0"/>
              </a:rPr>
              <a:t>2</a:t>
            </a:r>
            <a:r>
              <a:rPr lang="en-GB" sz="1600" dirty="0">
                <a:solidFill>
                  <a:schemeClr val="bg1">
                    <a:lumMod val="65000"/>
                  </a:schemeClr>
                </a:solidFill>
                <a:effectLst/>
                <a:ea typeface="SimSun" panose="02010600030101010101" pitchFamily="2" charset="-122"/>
                <a:cs typeface="Times New Roman" panose="02020603050405020304" pitchFamily="18" charset="0"/>
              </a:rPr>
              <a:t> import to the site</a:t>
            </a:r>
            <a:endParaRPr lang="de-AT" sz="1600" dirty="0">
              <a:solidFill>
                <a:schemeClr val="bg1">
                  <a:lumMod val="65000"/>
                </a:schemeClr>
              </a:solidFill>
              <a:effectLst/>
              <a:ea typeface="SimSun" panose="02010600030101010101" pitchFamily="2" charset="-122"/>
              <a:cs typeface="Times New Roman" panose="02020603050405020304" pitchFamily="18" charset="0"/>
            </a:endParaRPr>
          </a:p>
          <a:p>
            <a:pPr marL="342900" lvl="0" indent="-342900" algn="just">
              <a:lnSpc>
                <a:spcPct val="115000"/>
              </a:lnSpc>
              <a:buSzPts val="1400"/>
              <a:buFont typeface="Symbol" panose="05050102010706020507" pitchFamily="18" charset="2"/>
              <a:buBlip>
                <a:blip r:embed="rId3"/>
              </a:buBlip>
            </a:pPr>
            <a:r>
              <a:rPr lang="en-GB" sz="1600" dirty="0">
                <a:effectLst/>
                <a:ea typeface="SimSun" panose="02010600030101010101" pitchFamily="2" charset="-122"/>
                <a:cs typeface="Times New Roman" panose="02020603050405020304" pitchFamily="18" charset="0"/>
              </a:rPr>
              <a:t>Methanation of CO</a:t>
            </a:r>
            <a:r>
              <a:rPr lang="en-GB" sz="1600" baseline="-25000" dirty="0">
                <a:effectLst/>
                <a:ea typeface="SimSun" panose="02010600030101010101" pitchFamily="2" charset="-122"/>
                <a:cs typeface="Times New Roman" panose="02020603050405020304" pitchFamily="18" charset="0"/>
              </a:rPr>
              <a:t>2</a:t>
            </a:r>
            <a:r>
              <a:rPr lang="en-GB" sz="1600" dirty="0">
                <a:effectLst/>
                <a:ea typeface="SimSun" panose="02010600030101010101" pitchFamily="2" charset="-122"/>
                <a:cs typeface="Times New Roman" panose="02020603050405020304" pitchFamily="18" charset="0"/>
              </a:rPr>
              <a:t> to produce SNG</a:t>
            </a:r>
            <a:endParaRPr lang="de-AT" sz="1600" dirty="0">
              <a:effectLst/>
              <a:ea typeface="SimSun" panose="02010600030101010101" pitchFamily="2" charset="-122"/>
              <a:cs typeface="Times New Roman" panose="02020603050405020304" pitchFamily="18" charset="0"/>
            </a:endParaRPr>
          </a:p>
          <a:p>
            <a:pPr marL="342900" lvl="0" indent="-342900" algn="just">
              <a:lnSpc>
                <a:spcPct val="115000"/>
              </a:lnSpc>
              <a:buSzPts val="1400"/>
              <a:buFont typeface="Symbol" panose="05050102010706020507" pitchFamily="18" charset="2"/>
              <a:buBlip>
                <a:blip r:embed="rId3"/>
              </a:buBlip>
            </a:pPr>
            <a:r>
              <a:rPr lang="en-GB" sz="1600" dirty="0">
                <a:effectLst/>
                <a:ea typeface="SimSun" panose="02010600030101010101" pitchFamily="2" charset="-122"/>
                <a:cs typeface="Times New Roman" panose="02020603050405020304" pitchFamily="18" charset="0"/>
              </a:rPr>
              <a:t>Methanation of off gases from the integrated steel plant</a:t>
            </a:r>
            <a:endParaRPr lang="de-AT" sz="1600" dirty="0">
              <a:effectLst/>
              <a:ea typeface="SimSun" panose="02010600030101010101" pitchFamily="2" charset="-122"/>
              <a:cs typeface="Times New Roman" panose="02020603050405020304" pitchFamily="18" charset="0"/>
            </a:endParaRPr>
          </a:p>
          <a:p>
            <a:pPr marL="342900" lvl="0" indent="-342900" algn="just">
              <a:lnSpc>
                <a:spcPct val="115000"/>
              </a:lnSpc>
              <a:buSzPts val="1400"/>
              <a:buFont typeface="Symbol" panose="05050102010706020507" pitchFamily="18" charset="2"/>
              <a:buBlip>
                <a:blip r:embed="rId3"/>
              </a:buBlip>
            </a:pPr>
            <a:r>
              <a:rPr lang="en-GB" sz="1600" dirty="0">
                <a:effectLst/>
                <a:ea typeface="SimSun" panose="02010600030101010101" pitchFamily="2" charset="-122"/>
                <a:cs typeface="Times New Roman" panose="02020603050405020304" pitchFamily="18" charset="0"/>
              </a:rPr>
              <a:t>Utilisation from coke oven gas for H</a:t>
            </a:r>
            <a:r>
              <a:rPr lang="en-GB" sz="1600" baseline="-25000" dirty="0">
                <a:effectLst/>
                <a:ea typeface="SimSun" panose="02010600030101010101" pitchFamily="2" charset="-122"/>
                <a:cs typeface="Times New Roman" panose="02020603050405020304" pitchFamily="18" charset="0"/>
              </a:rPr>
              <a:t>2</a:t>
            </a:r>
            <a:r>
              <a:rPr lang="en-GB" sz="1600" dirty="0">
                <a:effectLst/>
                <a:ea typeface="SimSun" panose="02010600030101010101" pitchFamily="2" charset="-122"/>
                <a:cs typeface="Times New Roman" panose="02020603050405020304" pitchFamily="18" charset="0"/>
              </a:rPr>
              <a:t> supply</a:t>
            </a:r>
            <a:endParaRPr lang="de-AT" sz="1600" dirty="0">
              <a:effectLst/>
              <a:ea typeface="SimSun" panose="02010600030101010101" pitchFamily="2" charset="-122"/>
              <a:cs typeface="Times New Roman" panose="02020603050405020304" pitchFamily="18" charset="0"/>
            </a:endParaRPr>
          </a:p>
          <a:p>
            <a:pPr marL="342900" lvl="0" indent="-342900" algn="just">
              <a:lnSpc>
                <a:spcPct val="115000"/>
              </a:lnSpc>
              <a:buSzPts val="1400"/>
              <a:buFont typeface="Symbol" panose="05050102010706020507" pitchFamily="18" charset="2"/>
              <a:buBlip>
                <a:blip r:embed="rId3"/>
              </a:buBlip>
            </a:pPr>
            <a:r>
              <a:rPr lang="en-GB" sz="1600" dirty="0">
                <a:effectLst/>
                <a:ea typeface="SimSun" panose="02010600030101010101" pitchFamily="2" charset="-122"/>
                <a:cs typeface="Times New Roman" panose="02020603050405020304" pitchFamily="18" charset="0"/>
              </a:rPr>
              <a:t>H</a:t>
            </a:r>
            <a:r>
              <a:rPr lang="en-GB" sz="1600" baseline="-25000" dirty="0">
                <a:effectLst/>
                <a:ea typeface="SimSun" panose="02010600030101010101" pitchFamily="2" charset="-122"/>
                <a:cs typeface="Times New Roman" panose="02020603050405020304" pitchFamily="18" charset="0"/>
              </a:rPr>
              <a:t>2</a:t>
            </a:r>
            <a:r>
              <a:rPr lang="en-GB" sz="1600" dirty="0">
                <a:effectLst/>
                <a:ea typeface="SimSun" panose="02010600030101010101" pitchFamily="2" charset="-122"/>
                <a:cs typeface="Times New Roman" panose="02020603050405020304" pitchFamily="18" charset="0"/>
              </a:rPr>
              <a:t> storage as ammonia and reconversion on demand</a:t>
            </a:r>
            <a:endParaRPr lang="de-AT" sz="1600" dirty="0">
              <a:effectLst/>
              <a:ea typeface="SimSun" panose="02010600030101010101" pitchFamily="2" charset="-122"/>
              <a:cs typeface="Times New Roman" panose="02020603050405020304" pitchFamily="18" charset="0"/>
            </a:endParaRPr>
          </a:p>
          <a:p>
            <a:pPr marL="342900" lvl="0" indent="-342900" algn="just">
              <a:lnSpc>
                <a:spcPct val="115000"/>
              </a:lnSpc>
              <a:buSzPts val="1400"/>
              <a:buFont typeface="Symbol" panose="05050102010706020507" pitchFamily="18" charset="2"/>
              <a:buBlip>
                <a:blip r:embed="rId3"/>
              </a:buBlip>
            </a:pPr>
            <a:r>
              <a:rPr lang="en-GB" sz="1600" dirty="0">
                <a:effectLst/>
                <a:ea typeface="SimSun" panose="02010600030101010101" pitchFamily="2" charset="-122"/>
                <a:cs typeface="Times New Roman" panose="02020603050405020304" pitchFamily="18" charset="0"/>
              </a:rPr>
              <a:t>Utilisation of CO</a:t>
            </a:r>
            <a:r>
              <a:rPr lang="en-GB" sz="1600" baseline="-25000" dirty="0">
                <a:effectLst/>
                <a:ea typeface="SimSun" panose="02010600030101010101" pitchFamily="2" charset="-122"/>
                <a:cs typeface="Times New Roman" panose="02020603050405020304" pitchFamily="18" charset="0"/>
              </a:rPr>
              <a:t>2</a:t>
            </a:r>
            <a:r>
              <a:rPr lang="en-GB" sz="1600" dirty="0">
                <a:effectLst/>
                <a:ea typeface="SimSun" panose="02010600030101010101" pitchFamily="2" charset="-122"/>
                <a:cs typeface="Times New Roman" panose="02020603050405020304" pitchFamily="18" charset="0"/>
              </a:rPr>
              <a:t> for urea production</a:t>
            </a:r>
            <a:endParaRPr lang="de-AT" sz="1600" dirty="0">
              <a:effectLst/>
              <a:ea typeface="SimSun" panose="02010600030101010101" pitchFamily="2" charset="-122"/>
              <a:cs typeface="Times New Roman" panose="02020603050405020304" pitchFamily="18" charset="0"/>
            </a:endParaRPr>
          </a:p>
          <a:p>
            <a:pPr marL="342900" lvl="0" indent="-342900" algn="just">
              <a:lnSpc>
                <a:spcPct val="115000"/>
              </a:lnSpc>
              <a:spcAft>
                <a:spcPts val="1000"/>
              </a:spcAft>
              <a:buSzPts val="1400"/>
              <a:buFont typeface="Symbol" panose="05050102010706020507" pitchFamily="18" charset="2"/>
              <a:buBlip>
                <a:blip r:embed="rId3"/>
              </a:buBlip>
            </a:pPr>
            <a:r>
              <a:rPr lang="en-GB" sz="1600" dirty="0">
                <a:effectLst/>
                <a:ea typeface="SimSun" panose="02010600030101010101" pitchFamily="2" charset="-122"/>
                <a:cs typeface="Times New Roman" panose="02020603050405020304" pitchFamily="18" charset="0"/>
              </a:rPr>
              <a:t>Process integration of existing and potential new assets</a:t>
            </a:r>
          </a:p>
          <a:p>
            <a:pPr lvl="0" algn="just">
              <a:lnSpc>
                <a:spcPct val="115000"/>
              </a:lnSpc>
              <a:spcAft>
                <a:spcPts val="1000"/>
              </a:spcAft>
              <a:buSzPts val="1400"/>
            </a:pPr>
            <a:endParaRPr lang="en-GB" sz="1600" dirty="0">
              <a:effectLst/>
              <a:ea typeface="SimSun" panose="02010600030101010101" pitchFamily="2" charset="-122"/>
              <a:cs typeface="Times New Roman" panose="02020603050405020304" pitchFamily="18" charset="0"/>
            </a:endParaRPr>
          </a:p>
        </p:txBody>
      </p:sp>
      <p:pic>
        <p:nvPicPr>
          <p:cNvPr id="13" name="Grafik 12">
            <a:extLst>
              <a:ext uri="{FF2B5EF4-FFF2-40B4-BE49-F238E27FC236}">
                <a16:creationId xmlns:a16="http://schemas.microsoft.com/office/drawing/2014/main" id="{2F4DEBD5-0ECA-6F39-FD26-4671A1B4F336}"/>
              </a:ext>
            </a:extLst>
          </p:cNvPr>
          <p:cNvPicPr>
            <a:picLocks noChangeAspect="1"/>
          </p:cNvPicPr>
          <p:nvPr/>
        </p:nvPicPr>
        <p:blipFill>
          <a:blip r:embed="rId4" cstate="print">
            <a:clrChange>
              <a:clrFrom>
                <a:srgbClr val="FFFFFF"/>
              </a:clrFrom>
              <a:clrTo>
                <a:srgbClr val="FFFFFF">
                  <a:alpha val="0"/>
                </a:srgbClr>
              </a:clrTo>
            </a:clrChange>
            <a:duotone>
              <a:prstClr val="black"/>
              <a:srgbClr val="808000">
                <a:tint val="45000"/>
                <a:satMod val="400000"/>
              </a:srgbClr>
            </a:duotone>
            <a:extLst>
              <a:ext uri="{28A0092B-C50C-407E-A947-70E740481C1C}">
                <a14:useLocalDpi xmlns:a14="http://schemas.microsoft.com/office/drawing/2010/main" val="0"/>
              </a:ext>
            </a:extLst>
          </a:blip>
          <a:stretch>
            <a:fillRect/>
          </a:stretch>
        </p:blipFill>
        <p:spPr>
          <a:xfrm>
            <a:off x="621575" y="1290322"/>
            <a:ext cx="5820860" cy="4891368"/>
          </a:xfrm>
          <a:prstGeom prst="rect">
            <a:avLst/>
          </a:prstGeom>
        </p:spPr>
      </p:pic>
      <p:sp>
        <p:nvSpPr>
          <p:cNvPr id="14" name="Textfeld 13">
            <a:extLst>
              <a:ext uri="{FF2B5EF4-FFF2-40B4-BE49-F238E27FC236}">
                <a16:creationId xmlns:a16="http://schemas.microsoft.com/office/drawing/2014/main" id="{711EF0F9-0596-E5C1-B17B-F4B1EEB8B052}"/>
              </a:ext>
            </a:extLst>
          </p:cNvPr>
          <p:cNvSpPr txBox="1"/>
          <p:nvPr/>
        </p:nvSpPr>
        <p:spPr>
          <a:xfrm>
            <a:off x="6833238" y="5437241"/>
            <a:ext cx="5820861" cy="584775"/>
          </a:xfrm>
          <a:prstGeom prst="rect">
            <a:avLst/>
          </a:prstGeom>
          <a:noFill/>
        </p:spPr>
        <p:txBody>
          <a:bodyPr wrap="square">
            <a:spAutoFit/>
          </a:bodyPr>
          <a:lstStyle/>
          <a:p>
            <a:pPr lvl="0">
              <a:spcAft>
                <a:spcPts val="1000"/>
              </a:spcAft>
              <a:buSzPts val="1400"/>
            </a:pPr>
            <a:r>
              <a:rPr lang="en-GB" sz="1600" b="1" dirty="0">
                <a:solidFill>
                  <a:srgbClr val="F76B5A"/>
                </a:solidFill>
              </a:rPr>
              <a:t>&gt; 15 meetings between the local industrial partners</a:t>
            </a:r>
            <a:br>
              <a:rPr lang="en-GB" sz="1600" b="1" dirty="0">
                <a:solidFill>
                  <a:srgbClr val="F76B5A"/>
                </a:solidFill>
              </a:rPr>
            </a:br>
            <a:r>
              <a:rPr lang="en-GB" sz="1600" b="1" dirty="0">
                <a:solidFill>
                  <a:srgbClr val="F76B5A"/>
                </a:solidFill>
              </a:rPr>
              <a:t>                                           &amp; accompanying research</a:t>
            </a:r>
            <a:endParaRPr lang="de-AT" sz="1600" dirty="0">
              <a:ea typeface="SimSun" panose="02010600030101010101" pitchFamily="2" charset="-122"/>
              <a:cs typeface="Times New Roman" panose="02020603050405020304" pitchFamily="18" charset="0"/>
            </a:endParaRPr>
          </a:p>
        </p:txBody>
      </p:sp>
      <p:sp>
        <p:nvSpPr>
          <p:cNvPr id="15" name="Datumsplatzhalter 5">
            <a:extLst>
              <a:ext uri="{FF2B5EF4-FFF2-40B4-BE49-F238E27FC236}">
                <a16:creationId xmlns:a16="http://schemas.microsoft.com/office/drawing/2014/main" id="{99C91115-D2BD-E4CD-8BEA-90A8A6226AED}"/>
              </a:ext>
            </a:extLst>
          </p:cNvPr>
          <p:cNvSpPr txBox="1">
            <a:spLocks/>
          </p:cNvSpPr>
          <p:nvPr/>
        </p:nvSpPr>
        <p:spPr>
          <a:xfrm>
            <a:off x="990600" y="6378118"/>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ltLang="zh-CN" sz="1100" dirty="0">
                <a:solidFill>
                  <a:schemeClr val="tx1">
                    <a:tint val="75000"/>
                  </a:schemeClr>
                </a:solidFill>
              </a:rPr>
              <a:t>2024/10/08</a:t>
            </a:r>
            <a:endParaRPr lang="zh-CN" altLang="en-US" sz="1100" dirty="0">
              <a:solidFill>
                <a:schemeClr val="tx1">
                  <a:tint val="75000"/>
                </a:schemeClr>
              </a:solidFill>
            </a:endParaRPr>
          </a:p>
        </p:txBody>
      </p:sp>
      <p:sp>
        <p:nvSpPr>
          <p:cNvPr id="16" name="Fußzeilenplatzhalter 6">
            <a:extLst>
              <a:ext uri="{FF2B5EF4-FFF2-40B4-BE49-F238E27FC236}">
                <a16:creationId xmlns:a16="http://schemas.microsoft.com/office/drawing/2014/main" id="{5E668AF7-0860-35FE-DB3D-F8F2DE1F16AF}"/>
              </a:ext>
            </a:extLst>
          </p:cNvPr>
          <p:cNvSpPr txBox="1">
            <a:spLocks/>
          </p:cNvSpPr>
          <p:nvPr/>
        </p:nvSpPr>
        <p:spPr>
          <a:xfrm>
            <a:off x="4191000" y="6378118"/>
            <a:ext cx="4114800" cy="365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altLang="zh-CN" sz="1100" dirty="0">
                <a:solidFill>
                  <a:schemeClr val="tx1">
                    <a:tint val="75000"/>
                  </a:schemeClr>
                </a:solidFill>
                <a:latin typeface="+mn-lt"/>
              </a:rPr>
              <a:t>WEBINAR </a:t>
            </a:r>
            <a:r>
              <a:rPr lang="de-AT" altLang="zh-CN" sz="1100" dirty="0" err="1">
                <a:solidFill>
                  <a:schemeClr val="tx1">
                    <a:tint val="75000"/>
                  </a:schemeClr>
                </a:solidFill>
                <a:latin typeface="+mn-lt"/>
              </a:rPr>
              <a:t>stakeholder</a:t>
            </a:r>
            <a:r>
              <a:rPr lang="de-AT" altLang="zh-CN" sz="1100" dirty="0">
                <a:solidFill>
                  <a:schemeClr val="tx1">
                    <a:tint val="75000"/>
                  </a:schemeClr>
                </a:solidFill>
                <a:latin typeface="+mn-lt"/>
              </a:rPr>
              <a:t> </a:t>
            </a:r>
            <a:r>
              <a:rPr lang="de-AT" altLang="zh-CN" sz="1100" dirty="0" err="1">
                <a:solidFill>
                  <a:schemeClr val="tx1">
                    <a:tint val="75000"/>
                  </a:schemeClr>
                </a:solidFill>
                <a:latin typeface="+mn-lt"/>
              </a:rPr>
              <a:t>mobilisation</a:t>
            </a:r>
            <a:r>
              <a:rPr lang="de-AT" altLang="zh-CN" sz="1100" dirty="0">
                <a:solidFill>
                  <a:schemeClr val="tx1">
                    <a:tint val="75000"/>
                  </a:schemeClr>
                </a:solidFill>
                <a:latin typeface="+mn-lt"/>
              </a:rPr>
              <a:t> &amp; </a:t>
            </a:r>
            <a:r>
              <a:rPr lang="de-AT" altLang="zh-CN" sz="1100" dirty="0" err="1">
                <a:solidFill>
                  <a:schemeClr val="tx1">
                    <a:tint val="75000"/>
                  </a:schemeClr>
                </a:solidFill>
                <a:latin typeface="+mn-lt"/>
              </a:rPr>
              <a:t>roadmapping</a:t>
            </a:r>
            <a:r>
              <a:rPr lang="de-AT" altLang="zh-CN" sz="1100" dirty="0">
                <a:solidFill>
                  <a:schemeClr val="tx1">
                    <a:tint val="75000"/>
                  </a:schemeClr>
                </a:solidFill>
                <a:latin typeface="+mn-lt"/>
              </a:rPr>
              <a:t> / EI-JKU</a:t>
            </a:r>
            <a:endParaRPr lang="zh-CN" altLang="en-US" sz="1100" dirty="0">
              <a:solidFill>
                <a:schemeClr val="tx1">
                  <a:tint val="75000"/>
                </a:schemeClr>
              </a:solidFill>
              <a:latin typeface="+mn-lt"/>
            </a:endParaRPr>
          </a:p>
        </p:txBody>
      </p:sp>
      <p:sp>
        <p:nvSpPr>
          <p:cNvPr id="17" name="Foliennummernplatzhalter 7">
            <a:extLst>
              <a:ext uri="{FF2B5EF4-FFF2-40B4-BE49-F238E27FC236}">
                <a16:creationId xmlns:a16="http://schemas.microsoft.com/office/drawing/2014/main" id="{04176708-A5AB-A1C0-2299-179D84188BE0}"/>
              </a:ext>
            </a:extLst>
          </p:cNvPr>
          <p:cNvSpPr txBox="1">
            <a:spLocks/>
          </p:cNvSpPr>
          <p:nvPr/>
        </p:nvSpPr>
        <p:spPr>
          <a:xfrm>
            <a:off x="8763000" y="6378118"/>
            <a:ext cx="2743200" cy="365125"/>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9</a:t>
            </a:fld>
            <a:endParaRPr lang="zh-CN" altLang="en-US"/>
          </a:p>
        </p:txBody>
      </p:sp>
      <p:pic>
        <p:nvPicPr>
          <p:cNvPr id="18" name="Grafik 17">
            <a:extLst>
              <a:ext uri="{FF2B5EF4-FFF2-40B4-BE49-F238E27FC236}">
                <a16:creationId xmlns:a16="http://schemas.microsoft.com/office/drawing/2014/main" id="{77CF8DC5-212C-D72A-B297-093924A42C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5292" y="6181690"/>
            <a:ext cx="1342287" cy="505255"/>
          </a:xfrm>
          <a:prstGeom prst="rect">
            <a:avLst/>
          </a:prstGeom>
        </p:spPr>
      </p:pic>
    </p:spTree>
    <p:extLst>
      <p:ext uri="{BB962C8B-B14F-4D97-AF65-F5344CB8AC3E}">
        <p14:creationId xmlns:p14="http://schemas.microsoft.com/office/powerpoint/2010/main" val="353129607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宋体"/>
        <a:font script="Hant" typeface="新細明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宋体"/>
        <a:font script="Hant" typeface="新細明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DC03912262D0494D9FAAB1D0807E7BD8" ma:contentTypeVersion="19" ma:contentTypeDescription="Skapa ett nytt dokument." ma:contentTypeScope="" ma:versionID="8ae6710142e20472d097e81ffc31dfe9">
  <xsd:schema xmlns:xsd="http://www.w3.org/2001/XMLSchema" xmlns:xs="http://www.w3.org/2001/XMLSchema" xmlns:p="http://schemas.microsoft.com/office/2006/metadata/properties" xmlns:ns2="5d1fcc88-f581-4e83-8f88-e2e3f00b0796" xmlns:ns3="84237610-9579-4ee7-9b47-241a37f8bb15" targetNamespace="http://schemas.microsoft.com/office/2006/metadata/properties" ma:root="true" ma:fieldsID="f383514d7ee67f5b29b3b7bfb537b3db" ns2:_="" ns3:_="">
    <xsd:import namespace="5d1fcc88-f581-4e83-8f88-e2e3f00b0796"/>
    <xsd:import namespace="84237610-9579-4ee7-9b47-241a37f8bb1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Com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fcc88-f581-4e83-8f88-e2e3f00b07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markeringar" ma:readOnly="false" ma:fieldId="{5cf76f15-5ced-4ddc-b409-7134ff3c332f}" ma:taxonomyMulti="true" ma:sspId="aaa33683-32d4-4958-932e-29f6d35ea99d"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Comment" ma:index="25" nillable="true" ma:displayName="Comment" ma:format="Dropdown" ma:internalName="Comment">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4237610-9579-4ee7-9b47-241a37f8bb15" elementFormDefault="qualified">
    <xsd:import namespace="http://schemas.microsoft.com/office/2006/documentManagement/types"/>
    <xsd:import namespace="http://schemas.microsoft.com/office/infopath/2007/PartnerControls"/>
    <xsd:element name="SharedWithUsers" ma:index="1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at med information" ma:internalName="SharedWithDetails" ma:readOnly="true">
      <xsd:simpleType>
        <xsd:restriction base="dms:Note">
          <xsd:maxLength value="255"/>
        </xsd:restriction>
      </xsd:simpleType>
    </xsd:element>
    <xsd:element name="TaxCatchAll" ma:index="22" nillable="true" ma:displayName="Taxonomy Catch All Column" ma:hidden="true" ma:list="{c1b69100-e674-41b8-970d-c3a4cfd13066}" ma:internalName="TaxCatchAll" ma:showField="CatchAllData" ma:web="84237610-9579-4ee7-9b47-241a37f8bb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4237610-9579-4ee7-9b47-241a37f8bb15" xsi:nil="true"/>
    <lcf76f155ced4ddcb4097134ff3c332f xmlns="5d1fcc88-f581-4e83-8f88-e2e3f00b0796">
      <Terms xmlns="http://schemas.microsoft.com/office/infopath/2007/PartnerControls"/>
    </lcf76f155ced4ddcb4097134ff3c332f>
    <Comment xmlns="5d1fcc88-f581-4e83-8f88-e2e3f00b0796" xsi:nil="true"/>
  </documentManagement>
</p:properties>
</file>

<file path=customXml/itemProps1.xml><?xml version="1.0" encoding="utf-8"?>
<ds:datastoreItem xmlns:ds="http://schemas.openxmlformats.org/officeDocument/2006/customXml" ds:itemID="{11832954-7824-45B0-9040-45064D701D19}">
  <ds:schemaRefs>
    <ds:schemaRef ds:uri="http://schemas.microsoft.com/sharepoint/v3/contenttype/forms"/>
  </ds:schemaRefs>
</ds:datastoreItem>
</file>

<file path=customXml/itemProps2.xml><?xml version="1.0" encoding="utf-8"?>
<ds:datastoreItem xmlns:ds="http://schemas.openxmlformats.org/officeDocument/2006/customXml" ds:itemID="{3A8AA3A0-4D3D-4B17-B3FF-B1FC3381C4DD}"/>
</file>

<file path=customXml/itemProps3.xml><?xml version="1.0" encoding="utf-8"?>
<ds:datastoreItem xmlns:ds="http://schemas.openxmlformats.org/officeDocument/2006/customXml" ds:itemID="{FB6EE769-699C-4262-8B24-A3C073E522B0}">
  <ds:schemaRefs>
    <ds:schemaRef ds:uri="http://purl.org/dc/terms/"/>
    <ds:schemaRef ds:uri="http://purl.org/dc/dcmitype/"/>
    <ds:schemaRef ds:uri="7343aff7-e102-4f5e-b649-62a8f64de19b"/>
    <ds:schemaRef ds:uri="http://purl.org/dc/elements/1.1/"/>
    <ds:schemaRef ds:uri="69305dc8-0492-4a76-a9fc-fd5384c97ef5"/>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CORALIS_1st RW_WPX_Partner</Template>
  <TotalTime>2</TotalTime>
  <Words>2648</Words>
  <Application>Microsoft Office PowerPoint</Application>
  <PresentationFormat>Widescreen</PresentationFormat>
  <Paragraphs>352</Paragraphs>
  <Slides>26</Slides>
  <Notes>10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宋体</vt:lpstr>
      <vt:lpstr>宋体</vt:lpstr>
      <vt:lpstr>Arial</vt:lpstr>
      <vt:lpstr>Arial Black</vt:lpstr>
      <vt:lpstr>Calibri</vt:lpstr>
      <vt:lpstr>Candara</vt:lpstr>
      <vt:lpstr>Courier New</vt:lpstr>
      <vt:lpstr>Symbol</vt:lpstr>
      <vt:lpstr>Wingdings</vt:lpstr>
      <vt:lpstr>Tema de Office</vt:lpstr>
      <vt:lpstr>Office Theme</vt:lpstr>
      <vt:lpstr>Webinar: Mobilizing Stakeholders for Effective Industrial Symbiosis Implementation</vt:lpstr>
      <vt:lpstr>WEBINAR Synergizing Industry: Mobilizing Stakeholders for effective Industrial Symbiosis Implementation</vt:lpstr>
      <vt:lpstr>Agenda </vt:lpstr>
      <vt:lpstr>PowerPoint Presentation</vt:lpstr>
      <vt:lpstr>Overview and objectives of IS uptake in H2020 “CORALIS” “Followers”  Guidance and road-mapping for IS uptake in the Follower areas</vt:lpstr>
      <vt:lpstr>PowerPoint Presentation</vt:lpstr>
      <vt:lpstr>Definition of business models for the renewable hydrogen exchange within an industrial area (Linz case) </vt:lpstr>
      <vt:lpstr>Exemplary UseCase #1 Direct renewable H2 exchange from existing water electrolysis capacities</vt:lpstr>
      <vt:lpstr>Exemplary UseCase #2-7 exchange, conversion and upgrade                                             of process flows in neigboring industry assets </vt:lpstr>
      <vt:lpstr>PowerPoint Presentation</vt:lpstr>
      <vt:lpstr>PowerPoint Presentation</vt:lpstr>
      <vt:lpstr>Feasibility assessment for the reutilisation of refinery spent caustic</vt:lpstr>
      <vt:lpstr>Feasibility assessment for the reutilisation of refinery spent caustic</vt:lpstr>
      <vt:lpstr>PowerPoint Presentation</vt:lpstr>
      <vt:lpstr>PowerPoint Presentation</vt:lpstr>
      <vt:lpstr>PowerPoint Presentation</vt:lpstr>
      <vt:lpstr>PowerPoint Presentation</vt:lpstr>
      <vt:lpstr>Stakeholder mobilization for enabling the implementation of the IS  </vt:lpstr>
      <vt:lpstr>PowerPoint Presentation</vt:lpstr>
      <vt:lpstr>PowerPoint Presentation</vt:lpstr>
      <vt:lpstr>Stakeholder mobilization for enabling the implementation of the IS  </vt:lpstr>
      <vt:lpstr>Stakeholder mobilization for enabling the implementation of the IS Case specific results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1st Review Meeting WPX – [WP name]</dc:title>
  <dc:creator>Marcelino Gallego Garcia</dc:creator>
  <cp:lastModifiedBy>Marianna Lena Kambanou</cp:lastModifiedBy>
  <cp:revision>73</cp:revision>
  <cp:lastPrinted>2024-08-05T12:16:48Z</cp:lastPrinted>
  <dcterms:created xsi:type="dcterms:W3CDTF">2022-06-01T06:59:48Z</dcterms:created>
  <dcterms:modified xsi:type="dcterms:W3CDTF">2024-10-09T12:04:32Z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1033-11.1.0.9662</vt:lpwstr>
  </property>
  <property fmtid="{D5CDD505-2E9C-101B-9397-08002B2CF9AE}" pid="3" name="ContentTypeId">
    <vt:lpwstr>0x010100DC03912262D0494D9FAAB1D0807E7BD8</vt:lpwstr>
  </property>
  <property fmtid="{D5CDD505-2E9C-101B-9397-08002B2CF9AE}" pid="4" name="MediaServiceImageTags">
    <vt:lpwstr/>
  </property>
</Properties>
</file>